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Montserrat ExtraBold"/>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MontserratMedium-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37" Type="http://schemas.openxmlformats.org/officeDocument/2006/relationships/font" Target="fonts/MontserratMedium-italic.fntdata"/><Relationship Id="rId14" Type="http://schemas.openxmlformats.org/officeDocument/2006/relationships/slide" Target="slides/slide10.xml"/><Relationship Id="rId36" Type="http://schemas.openxmlformats.org/officeDocument/2006/relationships/font" Target="fonts/MontserratMedium-bold.fntdata"/><Relationship Id="rId17" Type="http://schemas.openxmlformats.org/officeDocument/2006/relationships/slide" Target="slides/slide13.xml"/><Relationship Id="rId39" Type="http://schemas.openxmlformats.org/officeDocument/2006/relationships/font" Target="fonts/MontserratExtraBold-bold.fntdata"/><Relationship Id="rId16" Type="http://schemas.openxmlformats.org/officeDocument/2006/relationships/slide" Target="slides/slide12.xml"/><Relationship Id="rId38" Type="http://schemas.openxmlformats.org/officeDocument/2006/relationships/font" Target="fonts/MontserratMedium-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china privacy stuff - and now chinese start to figure out </a:t>
            </a:r>
            <a:r>
              <a:rPr lang="en"/>
              <a:t>something</a:t>
            </a:r>
            <a:r>
              <a:rPr lang="en"/>
              <a:t> and everything is already too late. </a:t>
            </a:r>
            <a:endParaRPr/>
          </a:p>
          <a:p>
            <a:pPr indent="0" lvl="0" marL="0" rtl="0" algn="l">
              <a:spcBef>
                <a:spcPts val="0"/>
              </a:spcBef>
              <a:spcAft>
                <a:spcPts val="0"/>
              </a:spcAft>
              <a:buNone/>
            </a:pPr>
            <a:r>
              <a:rPr lang="en">
                <a:solidFill>
                  <a:schemeClr val="dk1"/>
                </a:solidFill>
              </a:rPr>
              <a:t>The gradual erosion of privacy did not make us more secure, it had the opposite effect of turning everybody into a suspect.</a:t>
            </a:r>
            <a:endParaRPr>
              <a:solidFill>
                <a:schemeClr val="dk1"/>
              </a:solidFill>
            </a:endParaRPr>
          </a:p>
          <a:p>
            <a:pPr indent="0" lvl="0" marL="0" rtl="0" algn="l">
              <a:spcBef>
                <a:spcPts val="0"/>
              </a:spcBef>
              <a:spcAft>
                <a:spcPts val="0"/>
              </a:spcAft>
              <a:buNone/>
            </a:pPr>
            <a:r>
              <a:rPr lang="en">
                <a:solidFill>
                  <a:schemeClr val="dk1"/>
                </a:solidFill>
              </a:rPr>
              <a:t>Thinking like this government can arrest you due to some comment you made years ago on a message app that you sent to your friend, and they have the evident. What can you do about ? </a:t>
            </a:r>
            <a:endParaRPr>
              <a:solidFill>
                <a:schemeClr val="dk1"/>
              </a:solidFill>
            </a:endParaRPr>
          </a:p>
          <a:p>
            <a:pPr indent="0" lvl="0" marL="0" rtl="0" algn="l">
              <a:spcBef>
                <a:spcPts val="0"/>
              </a:spcBef>
              <a:spcAft>
                <a:spcPts val="0"/>
              </a:spcAft>
              <a:buNone/>
            </a:pPr>
            <a:r>
              <a:rPr lang="en">
                <a:solidFill>
                  <a:schemeClr val="dk1"/>
                </a:solidFill>
              </a:rPr>
              <a:t>Or maybe you’re got lucky but they list you to a high alert persona list and everything you do they will monitor you even when you asleep. </a:t>
            </a:r>
            <a:endParaRPr>
              <a:solidFill>
                <a:schemeClr val="dk1"/>
              </a:solidFill>
            </a:endParaRPr>
          </a:p>
          <a:p>
            <a:pPr indent="0" lvl="0" marL="0" rtl="0" algn="l">
              <a:spcBef>
                <a:spcPts val="0"/>
              </a:spcBef>
              <a:spcAft>
                <a:spcPts val="0"/>
              </a:spcAft>
              <a:buNone/>
            </a:pPr>
            <a:r>
              <a:rPr lang="en"/>
              <a:t>We been teach to mindlessly giving out our data without any </a:t>
            </a:r>
            <a:r>
              <a:rPr lang="en"/>
              <a:t>consent on what data they will get and how the data will be used. So that is why I want to share opinion about this topic, not to persuade you guy to think about privacy but just to give out some information and share I thought.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a child become a sexy toy on dark web and the parent can’t do any shit about 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Privacy isn’t for those who paranoid about it but it’s a right that everyone should have but </a:t>
            </a:r>
            <a:r>
              <a:rPr lang="en">
                <a:solidFill>
                  <a:schemeClr val="dk1"/>
                </a:solidFill>
              </a:rPr>
              <a:t>Government want you to believe that privacy is the necessary trade off for security and mass surveillance is the prodictcument to make you safe.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used to need a quarance to search your properties but now it different they don’t even need to go near your house,</a:t>
            </a:r>
            <a:endParaRPr>
              <a:solidFill>
                <a:schemeClr val="dk1"/>
              </a:solidFill>
            </a:endParaRPr>
          </a:p>
          <a:p>
            <a:pPr indent="0" lvl="0" marL="0" rtl="0" algn="l">
              <a:spcBef>
                <a:spcPts val="0"/>
              </a:spcBef>
              <a:spcAft>
                <a:spcPts val="0"/>
              </a:spcAft>
              <a:buNone/>
            </a:pPr>
            <a:r>
              <a:rPr lang="en"/>
              <a:t>Government can just asking for the personal information from your ISP (internet service provider), social network and other data broker server to get the information that they want to open a file one you.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a0fbb997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aa0fbb997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Transactional data is refer to the content of the communication </a:t>
            </a:r>
            <a:endParaRPr/>
          </a:p>
          <a:p>
            <a:pPr indent="0" lvl="0" marL="457200" rtl="0" algn="l">
              <a:spcBef>
                <a:spcPts val="0"/>
              </a:spcBef>
              <a:spcAft>
                <a:spcPts val="0"/>
              </a:spcAft>
              <a:buNone/>
            </a:pPr>
            <a:r>
              <a:rPr lang="en"/>
              <a:t>While Contextual data is refer to the metadata. -&gt; Both are sensitive and can send very important information like location information -&gt; you can share your location to a contact but metadata in the message that you send can also contain location information.</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Use Threat Modeling from </a:t>
            </a:r>
            <a:r>
              <a:rPr lang="en"/>
              <a:t>linddun</a:t>
            </a:r>
            <a:endParaRPr/>
          </a:p>
          <a:p>
            <a:pPr indent="-298450" lvl="0" marL="457200" rtl="0" algn="l">
              <a:spcBef>
                <a:spcPts val="0"/>
              </a:spcBef>
              <a:spcAft>
                <a:spcPts val="0"/>
              </a:spcAft>
              <a:buSzPts val="1100"/>
              <a:buAutoNum type="arabicPeriod"/>
            </a:pPr>
            <a:r>
              <a:rPr lang="en"/>
              <a:t>Linkability is a ability of a attacker to find the link between to 2 items of interest without knowing the actual identity of the object.</a:t>
            </a:r>
            <a:endParaRPr/>
          </a:p>
          <a:p>
            <a:pPr indent="-298450" lvl="0" marL="457200" rtl="0" algn="l">
              <a:spcBef>
                <a:spcPts val="0"/>
              </a:spcBef>
              <a:spcAft>
                <a:spcPts val="0"/>
              </a:spcAft>
              <a:buSzPts val="1100"/>
              <a:buAutoNum type="arabicPeriod"/>
            </a:pPr>
            <a:r>
              <a:rPr lang="en"/>
              <a:t>Identifiability is a ability of an adversary to </a:t>
            </a:r>
            <a:r>
              <a:rPr lang="en"/>
              <a:t>identify</a:t>
            </a:r>
            <a:r>
              <a:rPr lang="en"/>
              <a:t> a subject within a data set. E.g: pattern recognition ai, by behavior like the service we use the keyword we use to search </a:t>
            </a:r>
            <a:endParaRPr/>
          </a:p>
          <a:p>
            <a:pPr indent="-298450" lvl="0" marL="457200" rtl="0" algn="l">
              <a:spcBef>
                <a:spcPts val="0"/>
              </a:spcBef>
              <a:spcAft>
                <a:spcPts val="0"/>
              </a:spcAft>
              <a:buSzPts val="1100"/>
              <a:buAutoNum type="arabicPeriod"/>
            </a:pPr>
            <a:r>
              <a:rPr lang="en"/>
              <a:t>Non-repudiation: a data subject cannot deny that they know, have done, have said something.</a:t>
            </a:r>
            <a:endParaRPr/>
          </a:p>
          <a:p>
            <a:pPr indent="-298450" lvl="0" marL="457200" rtl="0" algn="l">
              <a:spcBef>
                <a:spcPts val="0"/>
              </a:spcBef>
              <a:spcAft>
                <a:spcPts val="0"/>
              </a:spcAft>
              <a:buSzPts val="1100"/>
              <a:buAutoNum type="arabicPeriod"/>
            </a:pPr>
            <a:r>
              <a:rPr lang="en"/>
              <a:t>Detectability is ability of attacker to distinguish an item of interest exist or not</a:t>
            </a:r>
            <a:endParaRPr/>
          </a:p>
          <a:p>
            <a:pPr indent="-298450" lvl="0" marL="457200" rtl="0" algn="l">
              <a:spcBef>
                <a:spcPts val="0"/>
              </a:spcBef>
              <a:spcAft>
                <a:spcPts val="0"/>
              </a:spcAft>
              <a:buSzPts val="1100"/>
              <a:buAutoNum type="arabicPeriod"/>
            </a:pPr>
            <a:r>
              <a:rPr lang="en"/>
              <a:t>Is a breach of </a:t>
            </a:r>
            <a:r>
              <a:rPr lang="en"/>
              <a:t>confidentiality and can be impacted by authentication and authorization common vector for aa attacker to gain access to data</a:t>
            </a:r>
            <a:endParaRPr/>
          </a:p>
          <a:p>
            <a:pPr indent="-298450" lvl="0" marL="457200" rtl="0" algn="l">
              <a:spcBef>
                <a:spcPts val="0"/>
              </a:spcBef>
              <a:spcAft>
                <a:spcPts val="0"/>
              </a:spcAft>
              <a:buSzPts val="1100"/>
              <a:buAutoNum type="arabicPeriod"/>
            </a:pPr>
            <a:r>
              <a:rPr lang="en"/>
              <a:t>Unawareness is a </a:t>
            </a:r>
            <a:r>
              <a:rPr lang="en"/>
              <a:t>neglected</a:t>
            </a:r>
            <a:r>
              <a:rPr lang="en"/>
              <a:t> privacy thread when you’re not aware the impacts of </a:t>
            </a:r>
            <a:r>
              <a:rPr lang="en"/>
              <a:t>sharing your data. This is where you’re most expose.</a:t>
            </a:r>
            <a:endParaRPr/>
          </a:p>
          <a:p>
            <a:pPr indent="-298450" lvl="0" marL="457200" rtl="0" algn="l">
              <a:spcBef>
                <a:spcPts val="0"/>
              </a:spcBef>
              <a:spcAft>
                <a:spcPts val="0"/>
              </a:spcAft>
              <a:buSzPts val="1100"/>
              <a:buAutoNum type="arabicPeriod"/>
            </a:pPr>
            <a:r>
              <a:rPr lang="en"/>
              <a:t>This is where the system does not comply with data protection principle.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a0fbb9971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aa0fbb9971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Mitigate</a:t>
            </a:r>
            <a:r>
              <a:rPr lang="en"/>
              <a:t> metadata that you send to a service, You can use application to </a:t>
            </a:r>
            <a:r>
              <a:rPr lang="en"/>
              <a:t>script</a:t>
            </a:r>
            <a:r>
              <a:rPr lang="en"/>
              <a:t> out all metadata on your image before posting.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a0fbb997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aa0fbb997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Reduce by </a:t>
            </a:r>
            <a:r>
              <a:rPr lang="en"/>
              <a:t>airplane</a:t>
            </a:r>
            <a:r>
              <a:rPr lang="en"/>
              <a:t> mode turn off wifi and bluetooth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aa0fbb9971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aa0fbb9971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take back some privacy we need some privacy practice to prevent us from giving out the piece of data that we don’t want.</a:t>
            </a:r>
            <a:endParaRPr>
              <a:solidFill>
                <a:schemeClr val="dk1"/>
              </a:solidFill>
            </a:endParaRPr>
          </a:p>
          <a:p>
            <a:pPr indent="0" lvl="0" marL="0" rtl="0" algn="l">
              <a:spcBef>
                <a:spcPts val="0"/>
              </a:spcBef>
              <a:spcAft>
                <a:spcPts val="0"/>
              </a:spcAft>
              <a:buNone/>
            </a:pPr>
            <a:r>
              <a:rPr lang="en">
                <a:solidFill>
                  <a:schemeClr val="dk1"/>
                </a:solidFill>
              </a:rPr>
              <a:t>Like: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Always use HTTPS or TLS for networking to make sure your data is encrypted through out the internet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a better browser for privacy,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duckduckgo search engine (not duckduckgo browser),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E2E encryption message application like Signal,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Don’t trust whatsapp or facebook messenger.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Don’t use social media login instead create account for each service.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better email service with better encryption like Tutanota, and assign alias to your email on each service you use.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Fake information on the service that is not important and not necessary to provide your real information.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a password manager but then be mind the all critical service.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aa0fbb997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aa0fbb997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aa0fbb997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aa0fbb997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aa0fbb997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aa0fbb997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the Service that you use ! You can request data from some service that you use to know how many data that they know about you.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aa0fbb997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aa0fbb997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aa0fbb997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aa0fbb997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aa0fbb997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aa0fbb997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aa0fbb997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aa0fbb997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aa0fbb997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aa0fbb997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up to you to take action and start to gain some privacy back to your life. We don’t have any to hide but when it does matter we can still hold that piece of information in our hand.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aa0fbb9971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aa0fbb9971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aa0fbb997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aa0fbb997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a0fbb997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a0fbb997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aa0fbb997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aa0fbb997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Eugene I have nothing to hide you might said. </a:t>
            </a:r>
            <a:endParaRPr/>
          </a:p>
          <a:p>
            <a:pPr indent="0" lvl="0" marL="0" rtl="0" algn="l">
              <a:spcBef>
                <a:spcPts val="0"/>
              </a:spcBef>
              <a:spcAft>
                <a:spcPts val="0"/>
              </a:spcAft>
              <a:buNone/>
            </a:pPr>
            <a:r>
              <a:rPr lang="en"/>
              <a:t>The thought of any one think about privacy is doing something suspicious or illegal but then</a:t>
            </a:r>
            <a:endParaRPr/>
          </a:p>
          <a:p>
            <a:pPr indent="0" lvl="0" marL="0" rtl="0" algn="l">
              <a:spcBef>
                <a:spcPts val="0"/>
              </a:spcBef>
              <a:spcAft>
                <a:spcPts val="0"/>
              </a:spcAft>
              <a:buNone/>
            </a:pPr>
            <a:r>
              <a:rPr lang="en"/>
              <a:t>Thinking of this if your house has </a:t>
            </a:r>
            <a:r>
              <a:rPr lang="en"/>
              <a:t>curtain or a lock in the front door or a fence around your yard it’s mean you already value some form of privacy and you want to prevent people from go into your private zone. </a:t>
            </a:r>
            <a:endParaRPr/>
          </a:p>
          <a:p>
            <a:pPr indent="0" lvl="0" marL="0" rtl="0" algn="l">
              <a:spcBef>
                <a:spcPts val="0"/>
              </a:spcBef>
              <a:spcAft>
                <a:spcPts val="0"/>
              </a:spcAft>
              <a:buNone/>
            </a:pPr>
            <a:r>
              <a:rPr lang="en"/>
              <a:t>Everybody have something to hide not just terrorists and cirminals but us always have something to hide, there are all sort of thing that we do and think that we’re willing to tell out </a:t>
            </a:r>
            <a:r>
              <a:rPr lang="en"/>
              <a:t>lawyer or psychologist or family that we would not want the rest of the world knows about it.</a:t>
            </a:r>
            <a:r>
              <a:rPr lang="en"/>
              <a:t>    </a:t>
            </a:r>
            <a:endParaRPr/>
          </a:p>
          <a:p>
            <a:pPr indent="0" lvl="0" marL="0" rtl="0" algn="l">
              <a:spcBef>
                <a:spcPts val="0"/>
              </a:spcBef>
              <a:spcAft>
                <a:spcPts val="0"/>
              </a:spcAft>
              <a:buNone/>
            </a:pPr>
            <a:r>
              <a:rPr lang="en"/>
              <a:t>This </a:t>
            </a:r>
            <a:r>
              <a:rPr lang="en"/>
              <a:t>argument is dangerous and</a:t>
            </a:r>
            <a:r>
              <a:rPr lang="en"/>
              <a:t> out of the point. Because everybody thinks they have nothing to hide but to the point it does matter it already too late to gain it back .</a:t>
            </a:r>
            <a:endParaRPr/>
          </a:p>
          <a:p>
            <a:pPr indent="0" lvl="0" marL="0" rtl="0" algn="l">
              <a:spcBef>
                <a:spcPts val="0"/>
              </a:spcBef>
              <a:spcAft>
                <a:spcPts val="0"/>
              </a:spcAft>
              <a:buNone/>
            </a:pPr>
            <a:r>
              <a:rPr lang="en"/>
              <a:t>Some people said “privacy is not important” </a:t>
            </a:r>
            <a:r>
              <a:rPr lang="en"/>
              <a:t>but do something contradicted to their believes</a:t>
            </a:r>
            <a:r>
              <a:rPr lang="en"/>
              <a:t> like Mark Zuckerberg quote “Privacy is no longer a social norm“ but then in 2013 Mark and his wife bought a house but not just his house he bought 4 other residential to make his life more private without any body monitor his life.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aa0fbb997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aa0fbb997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Matter: </a:t>
            </a:r>
            <a:endParaRPr/>
          </a:p>
          <a:p>
            <a:pPr indent="-298450" lvl="0" marL="457200" rtl="0" algn="l">
              <a:spcBef>
                <a:spcPts val="0"/>
              </a:spcBef>
              <a:spcAft>
                <a:spcPts val="0"/>
              </a:spcAft>
              <a:buSzPts val="1100"/>
              <a:buChar char="-"/>
            </a:pPr>
            <a:r>
              <a:rPr lang="en"/>
              <a:t>Privacy matter if you value your individual freedom</a:t>
            </a:r>
            <a:endParaRPr/>
          </a:p>
          <a:p>
            <a:pPr indent="-298450" lvl="0" marL="457200" rtl="0" algn="l">
              <a:spcBef>
                <a:spcPts val="0"/>
              </a:spcBef>
              <a:spcAft>
                <a:spcPts val="0"/>
              </a:spcAft>
              <a:buSzPts val="1100"/>
              <a:buChar char="-"/>
            </a:pPr>
            <a:r>
              <a:rPr lang="en"/>
              <a:t>Privacy is not there to be protected but you can use privacy to protect what’s matter to you </a:t>
            </a:r>
            <a:endParaRPr/>
          </a:p>
          <a:p>
            <a:pPr indent="-298450" lvl="0" marL="457200" rtl="0" algn="l">
              <a:spcBef>
                <a:spcPts val="0"/>
              </a:spcBef>
              <a:spcAft>
                <a:spcPts val="0"/>
              </a:spcAft>
              <a:buSzPts val="1100"/>
              <a:buChar char="-"/>
            </a:pPr>
            <a:r>
              <a:rPr lang="en"/>
              <a:t>Privacy retaining the information about you and your activity with the aim to avoid abuse and exploitation from someone else access information  </a:t>
            </a:r>
            <a:endParaRPr/>
          </a:p>
          <a:p>
            <a:pPr indent="0" lvl="0" marL="0" rtl="0" algn="l">
              <a:spcBef>
                <a:spcPts val="0"/>
              </a:spcBef>
              <a:spcAft>
                <a:spcPts val="0"/>
              </a:spcAft>
              <a:buNone/>
            </a:pPr>
            <a:r>
              <a:rPr lang="en"/>
              <a:t>Misconceptions:</a:t>
            </a:r>
            <a:endParaRPr/>
          </a:p>
          <a:p>
            <a:pPr indent="-298450" lvl="0" marL="457200" rtl="0" algn="l">
              <a:spcBef>
                <a:spcPts val="0"/>
              </a:spcBef>
              <a:spcAft>
                <a:spcPts val="0"/>
              </a:spcAft>
              <a:buSzPts val="1100"/>
              <a:buChar char="-"/>
            </a:pPr>
            <a:r>
              <a:rPr lang="en"/>
              <a:t>Their can be more security than being privacy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aa0fbb9971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aa0fbb9971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lead to a very </a:t>
            </a:r>
            <a:r>
              <a:rPr lang="en"/>
              <a:t>destructive</a:t>
            </a:r>
            <a:r>
              <a:rPr lang="en"/>
              <a:t> mindset</a:t>
            </a:r>
            <a:endParaRPr/>
          </a:p>
          <a:p>
            <a:pPr indent="-298450" lvl="0" marL="457200" rtl="0" algn="l">
              <a:spcBef>
                <a:spcPts val="0"/>
              </a:spcBef>
              <a:spcAft>
                <a:spcPts val="0"/>
              </a:spcAft>
              <a:buSzPts val="1100"/>
              <a:buChar char="-"/>
            </a:pPr>
            <a:r>
              <a:rPr lang="en"/>
              <a:t>The only people who care about privacy or seek out for is are by definition bad people.</a:t>
            </a:r>
            <a:endParaRPr/>
          </a:p>
          <a:p>
            <a:pPr indent="-298450" lvl="0" marL="457200" rtl="0" algn="l">
              <a:spcBef>
                <a:spcPts val="0"/>
              </a:spcBef>
              <a:spcAft>
                <a:spcPts val="0"/>
              </a:spcAft>
              <a:buSzPts val="1100"/>
              <a:buChar char="-"/>
            </a:pPr>
            <a:r>
              <a:rPr lang="en"/>
              <a:t>If you willing to render yourself sufficiently harmless, sufficiently </a:t>
            </a:r>
            <a:r>
              <a:rPr lang="en"/>
              <a:t>unthreatening</a:t>
            </a:r>
            <a:r>
              <a:rPr lang="en"/>
              <a:t> to those who wield political power then and only then can you be free of the dangers of surveillance</a:t>
            </a:r>
            <a:endParaRPr/>
          </a:p>
          <a:p>
            <a:pPr indent="0" lvl="0" marL="0" rtl="0" algn="l">
              <a:spcBef>
                <a:spcPts val="0"/>
              </a:spcBef>
              <a:spcAft>
                <a:spcPts val="0"/>
              </a:spcAft>
              <a:buNone/>
            </a:pPr>
            <a:r>
              <a:rPr lang="en"/>
              <a:t>So it means you don’t mind to share your credit card information.</a:t>
            </a:r>
            <a:endParaRPr/>
          </a:p>
          <a:p>
            <a:pPr indent="0" lvl="0" marL="0" rtl="0" algn="l">
              <a:spcBef>
                <a:spcPts val="0"/>
              </a:spcBef>
              <a:spcAft>
                <a:spcPts val="0"/>
              </a:spcAft>
              <a:buNone/>
            </a:pPr>
            <a:r>
              <a:rPr lang="en"/>
              <a:t>All those data that they have can only be continue to profile you if you update new data to them.</a:t>
            </a:r>
            <a:endParaRPr/>
          </a:p>
          <a:p>
            <a:pPr indent="0" lvl="0" marL="0" rtl="0" algn="l">
              <a:spcBef>
                <a:spcPts val="0"/>
              </a:spcBef>
              <a:spcAft>
                <a:spcPts val="0"/>
              </a:spcAft>
              <a:buNone/>
            </a:pPr>
            <a:r>
              <a:rPr lang="en"/>
              <a:t>Your can take action to limit the data that you’re now giving to facebook and </a:t>
            </a:r>
            <a:r>
              <a:rPr lang="en"/>
              <a:t>other services to stop those profiling you. </a:t>
            </a:r>
            <a:endParaRPr/>
          </a:p>
          <a:p>
            <a:pPr indent="0" lvl="0" marL="0" rtl="0" algn="l">
              <a:spcBef>
                <a:spcPts val="0"/>
              </a:spcBef>
              <a:spcAft>
                <a:spcPts val="0"/>
              </a:spcAft>
              <a:buNone/>
            </a:pPr>
            <a:r>
              <a:rPr lang="en"/>
              <a:t>You have the ability to stop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are in a state of continuously being monitored and watched our behavior changes a dramatically </a:t>
            </a:r>
            <a:endParaRPr/>
          </a:p>
          <a:p>
            <a:pPr indent="0" lvl="0" marL="0" rtl="0" algn="l">
              <a:spcBef>
                <a:spcPts val="0"/>
              </a:spcBef>
              <a:spcAft>
                <a:spcPts val="0"/>
              </a:spcAft>
              <a:buNone/>
            </a:pPr>
            <a:r>
              <a:rPr lang="en"/>
              <a:t>The range of behavioral options that we consider when we think we’re being watched severely reduce”</a:t>
            </a:r>
            <a:endParaRPr/>
          </a:p>
          <a:p>
            <a:pPr indent="0" lvl="0" marL="0" rtl="0" algn="l">
              <a:spcBef>
                <a:spcPts val="0"/>
              </a:spcBef>
              <a:spcAft>
                <a:spcPts val="0"/>
              </a:spcAft>
              <a:buNone/>
            </a:pPr>
            <a:r>
              <a:rPr lang="en"/>
              <a:t>- quote Glenn Greenwald - ted talk (2014) </a:t>
            </a:r>
            <a:endParaRPr/>
          </a:p>
          <a:p>
            <a:pPr indent="0" lvl="0" marL="0" rtl="0" algn="l">
              <a:spcBef>
                <a:spcPts val="0"/>
              </a:spcBef>
              <a:spcAft>
                <a:spcPts val="0"/>
              </a:spcAft>
              <a:buNone/>
            </a:pPr>
            <a:r>
              <a:rPr lang="en"/>
              <a:t>This I imo can make people start to think like each other means we can not be unique and creative.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a0fbb997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a0fbb997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Privacy is like a fence that protect you from people doing things to you it’s let you manage boundaries so you can open up for who you trust and </a:t>
            </a:r>
            <a:r>
              <a:rPr lang="en"/>
              <a:t>block those you don’t.</a:t>
            </a:r>
            <a:endParaRPr/>
          </a:p>
          <a:p>
            <a:pPr indent="0" lvl="0" marL="0" rtl="0" algn="l">
              <a:spcBef>
                <a:spcPts val="0"/>
              </a:spcBef>
              <a:spcAft>
                <a:spcPts val="0"/>
              </a:spcAft>
              <a:buNone/>
            </a:pPr>
            <a:r>
              <a:rPr lang="en"/>
              <a:t>Privacy is the right that is little known and unaware about. Privacy is a power the more we retain the more power we have over our lives</a:t>
            </a:r>
            <a:endParaRPr/>
          </a:p>
          <a:p>
            <a:pPr indent="0" lvl="0" marL="0" rtl="0" algn="l">
              <a:spcBef>
                <a:spcPts val="0"/>
              </a:spcBef>
              <a:spcAft>
                <a:spcPts val="0"/>
              </a:spcAft>
              <a:buClr>
                <a:schemeClr val="dk1"/>
              </a:buClr>
              <a:buSzPts val="1100"/>
              <a:buFont typeface="Arial"/>
              <a:buNone/>
            </a:pPr>
            <a:r>
              <a:rPr lang="en">
                <a:solidFill>
                  <a:schemeClr val="dk1"/>
                </a:solidFill>
              </a:rPr>
              <a:t>Every bits of information that you give out can never be gain it back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oaic.gov.au/privacy/your-privacy-rights/your-personal-information/what-is-personal-inform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hyperlink" Target="https://www.privacytools.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40.jpg"/><Relationship Id="rId7" Type="http://schemas.openxmlformats.org/officeDocument/2006/relationships/image" Target="../media/image33.png"/><Relationship Id="rId8"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hyperlink" Target="https://www.youtube.com/watch?v=6AXkJ3dot2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28.gif"/><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www.youtube.com/watch?v=bpO3GeXTce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6"/>
          <p:cNvPicPr preferRelativeResize="0"/>
          <p:nvPr/>
        </p:nvPicPr>
        <p:blipFill>
          <a:blip r:embed="rId3">
            <a:alphaModFix/>
          </a:blip>
          <a:stretch>
            <a:fillRect/>
          </a:stretch>
        </p:blipFill>
        <p:spPr>
          <a:xfrm>
            <a:off x="0" y="287550"/>
            <a:ext cx="9144000" cy="4855950"/>
          </a:xfrm>
          <a:prstGeom prst="rect">
            <a:avLst/>
          </a:prstGeom>
          <a:noFill/>
          <a:ln>
            <a:noFill/>
          </a:ln>
        </p:spPr>
      </p:pic>
      <p:sp>
        <p:nvSpPr>
          <p:cNvPr id="159" name="Google Shape;159;p36"/>
          <p:cNvSpPr txBox="1"/>
          <p:nvPr>
            <p:ph type="ctrTitle"/>
          </p:nvPr>
        </p:nvSpPr>
        <p:spPr>
          <a:xfrm>
            <a:off x="1793200" y="922175"/>
            <a:ext cx="5453700" cy="812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5000"/>
              <a:t>PRIVACY</a:t>
            </a:r>
            <a:endParaRPr sz="5000"/>
          </a:p>
        </p:txBody>
      </p:sp>
      <p:cxnSp>
        <p:nvCxnSpPr>
          <p:cNvPr id="160" name="Google Shape;160;p36"/>
          <p:cNvCxnSpPr/>
          <p:nvPr/>
        </p:nvCxnSpPr>
        <p:spPr>
          <a:xfrm>
            <a:off x="2947894" y="822885"/>
            <a:ext cx="31443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a:t>
            </a:r>
            <a:endParaRPr>
              <a:solidFill>
                <a:schemeClr val="accent1"/>
              </a:solidFill>
            </a:endParaRPr>
          </a:p>
        </p:txBody>
      </p:sp>
      <p:sp>
        <p:nvSpPr>
          <p:cNvPr id="222" name="Google Shape;222;p45"/>
          <p:cNvSpPr txBox="1"/>
          <p:nvPr>
            <p:ph idx="1" type="body"/>
          </p:nvPr>
        </p:nvSpPr>
        <p:spPr>
          <a:xfrm>
            <a:off x="938500" y="972775"/>
            <a:ext cx="7482300" cy="40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 is a fundamental human right that underpins freedom of association, thought and expression, as well as freedom from discrimination</a:t>
            </a:r>
            <a:endParaRPr/>
          </a:p>
          <a:p>
            <a:pPr indent="0" lvl="0" marL="0" rtl="0" algn="l">
              <a:spcBef>
                <a:spcPts val="0"/>
              </a:spcBef>
              <a:spcAft>
                <a:spcPts val="0"/>
              </a:spcAft>
              <a:buNone/>
            </a:pPr>
            <a:r>
              <a:t/>
            </a:r>
            <a:endParaRPr/>
          </a:p>
          <a:p>
            <a:pPr indent="-317500" lvl="0" marL="457200" rtl="0" algn="l">
              <a:lnSpc>
                <a:spcPct val="115000"/>
              </a:lnSpc>
              <a:spcBef>
                <a:spcPts val="300"/>
              </a:spcBef>
              <a:spcAft>
                <a:spcPts val="0"/>
              </a:spcAft>
              <a:buSzPts val="1400"/>
              <a:buChar char="●"/>
            </a:pPr>
            <a:r>
              <a:rPr lang="en"/>
              <a:t>to be free from interference and intrusion</a:t>
            </a:r>
            <a:endParaRPr/>
          </a:p>
          <a:p>
            <a:pPr indent="-317500" lvl="0" marL="457200" rtl="0" algn="l">
              <a:lnSpc>
                <a:spcPct val="115000"/>
              </a:lnSpc>
              <a:spcBef>
                <a:spcPts val="0"/>
              </a:spcBef>
              <a:spcAft>
                <a:spcPts val="0"/>
              </a:spcAft>
              <a:buSzPts val="1400"/>
              <a:buChar char="●"/>
            </a:pPr>
            <a:r>
              <a:rPr lang="en"/>
              <a:t>to associate freely with whom you want</a:t>
            </a:r>
            <a:endParaRPr/>
          </a:p>
          <a:p>
            <a:pPr indent="-317500" lvl="0" marL="457200" rtl="0" algn="l">
              <a:lnSpc>
                <a:spcPct val="115000"/>
              </a:lnSpc>
              <a:spcBef>
                <a:spcPts val="0"/>
              </a:spcBef>
              <a:spcAft>
                <a:spcPts val="0"/>
              </a:spcAft>
              <a:buSzPts val="1400"/>
              <a:buChar char="●"/>
            </a:pPr>
            <a:r>
              <a:rPr lang="en"/>
              <a:t>to be able to control who can see or use information about you</a:t>
            </a:r>
            <a:endParaRPr/>
          </a:p>
          <a:p>
            <a:pPr indent="0" lvl="0" marL="0" rtl="0" algn="l">
              <a:lnSpc>
                <a:spcPct val="115000"/>
              </a:lnSpc>
              <a:spcBef>
                <a:spcPts val="1400"/>
              </a:spcBef>
              <a:spcAft>
                <a:spcPts val="0"/>
              </a:spcAft>
              <a:buNone/>
            </a:pPr>
            <a:r>
              <a:rPr lang="en"/>
              <a:t>And there are different ways to look at privacy, such as:</a:t>
            </a:r>
            <a:endParaRPr/>
          </a:p>
          <a:p>
            <a:pPr indent="-317500" lvl="0" marL="635000" rtl="0" algn="l">
              <a:lnSpc>
                <a:spcPct val="115000"/>
              </a:lnSpc>
              <a:spcBef>
                <a:spcPts val="1400"/>
              </a:spcBef>
              <a:spcAft>
                <a:spcPts val="0"/>
              </a:spcAft>
              <a:buClr>
                <a:schemeClr val="lt1"/>
              </a:buClr>
              <a:buSzPts val="1400"/>
              <a:buFont typeface="Montserrat"/>
              <a:buChar char="●"/>
            </a:pPr>
            <a:r>
              <a:rPr lang="en"/>
              <a:t>physical privacy (for instance, being frisked at airport security or giving a bodily sample for medical reasons)</a:t>
            </a:r>
            <a:endParaRPr/>
          </a:p>
          <a:p>
            <a:pPr indent="-317500" lvl="0" marL="635000" rtl="0" algn="l">
              <a:lnSpc>
                <a:spcPct val="115000"/>
              </a:lnSpc>
              <a:spcBef>
                <a:spcPts val="0"/>
              </a:spcBef>
              <a:spcAft>
                <a:spcPts val="0"/>
              </a:spcAft>
              <a:buClr>
                <a:schemeClr val="lt1"/>
              </a:buClr>
              <a:buSzPts val="1400"/>
              <a:buFont typeface="Montserrat"/>
              <a:buChar char="●"/>
            </a:pPr>
            <a:r>
              <a:rPr lang="en"/>
              <a:t>surveillance (where your identity can’t be proved or information isn’t recorded)</a:t>
            </a:r>
            <a:endParaRPr/>
          </a:p>
          <a:p>
            <a:pPr indent="-317500" lvl="0" marL="635000" rtl="0" algn="l">
              <a:lnSpc>
                <a:spcPct val="115000"/>
              </a:lnSpc>
              <a:spcBef>
                <a:spcPts val="0"/>
              </a:spcBef>
              <a:spcAft>
                <a:spcPts val="0"/>
              </a:spcAft>
              <a:buClr>
                <a:schemeClr val="lt1"/>
              </a:buClr>
              <a:buSzPts val="1400"/>
              <a:buFont typeface="Montserrat"/>
              <a:buChar char="●"/>
            </a:pPr>
            <a:r>
              <a:rPr lang="en"/>
              <a:t>information privacy (how your </a:t>
            </a:r>
            <a:r>
              <a:rPr lang="en" u="sng">
                <a:hlinkClick r:id="rId3"/>
              </a:rPr>
              <a:t>personal information</a:t>
            </a:r>
            <a:r>
              <a:rPr lang="en"/>
              <a:t> is handled)</a:t>
            </a:r>
            <a:endParaRPr/>
          </a:p>
          <a:p>
            <a:pPr indent="0" lvl="0" marL="0" rtl="0" algn="l">
              <a:lnSpc>
                <a:spcPct val="115000"/>
              </a:lnSpc>
              <a:spcBef>
                <a:spcPts val="1400"/>
              </a:spcBef>
              <a:spcAft>
                <a:spcPts val="0"/>
              </a:spcAft>
              <a:buNone/>
            </a:pPr>
            <a:r>
              <a:rPr lang="en"/>
              <a:t>Information privacy is about promoting the protection of information that says who we are, what we do and what we believe.</a:t>
            </a:r>
            <a:endParaRPr/>
          </a:p>
          <a:p>
            <a:pPr indent="-317500" lvl="0" marL="457200" rtl="0" algn="l">
              <a:lnSpc>
                <a:spcPct val="115000"/>
              </a:lnSpc>
              <a:spcBef>
                <a:spcPts val="1400"/>
              </a:spcBef>
              <a:spcAft>
                <a:spcPts val="0"/>
              </a:spcAft>
              <a:buSzPts val="1400"/>
              <a:buChar char="●"/>
            </a:pPr>
            <a:r>
              <a:t/>
            </a:r>
            <a:endParaRPr/>
          </a:p>
          <a:p>
            <a:pPr indent="0" lvl="0" marL="0" rtl="0" algn="l">
              <a:spcBef>
                <a:spcPts val="300"/>
              </a:spcBef>
              <a:spcAft>
                <a:spcPts val="1600"/>
              </a:spcAft>
              <a:buNone/>
            </a:pPr>
            <a:r>
              <a:t/>
            </a:r>
            <a:endParaRPr/>
          </a:p>
        </p:txBody>
      </p:sp>
      <p:cxnSp>
        <p:nvCxnSpPr>
          <p:cNvPr id="223" name="Google Shape;223;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6"/>
          <p:cNvSpPr txBox="1"/>
          <p:nvPr/>
        </p:nvSpPr>
        <p:spPr>
          <a:xfrm>
            <a:off x="1034300" y="1675025"/>
            <a:ext cx="58032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AutoNum type="arabicPeriod"/>
            </a:pPr>
            <a:r>
              <a:rPr b="1" lang="en">
                <a:solidFill>
                  <a:schemeClr val="lt1"/>
                </a:solidFill>
                <a:latin typeface="Montserrat"/>
                <a:ea typeface="Montserrat"/>
                <a:cs typeface="Montserrat"/>
                <a:sym typeface="Montserrat"/>
              </a:rPr>
              <a:t>Identify Asset (what to protect)</a:t>
            </a:r>
            <a:endParaRPr b="1">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Transactional Data</a:t>
            </a:r>
            <a:endParaRPr b="1">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Contextual Data </a:t>
            </a:r>
            <a:endParaRPr b="1">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b="1" lang="en">
                <a:solidFill>
                  <a:schemeClr val="lt1"/>
                </a:solidFill>
                <a:latin typeface="Montserrat"/>
                <a:ea typeface="Montserrat"/>
                <a:cs typeface="Montserrat"/>
                <a:sym typeface="Montserrat"/>
              </a:rPr>
              <a:t>Identify Adversaries (who to protect from)</a:t>
            </a:r>
            <a:endParaRPr b="1">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b="1" lang="en">
                <a:solidFill>
                  <a:schemeClr val="lt1"/>
                </a:solidFill>
                <a:latin typeface="Montserrat"/>
                <a:ea typeface="Montserrat"/>
                <a:cs typeface="Montserrat"/>
                <a:sym typeface="Montserrat"/>
              </a:rPr>
              <a:t>Elicit Threats (what to protect from)</a:t>
            </a:r>
            <a:endParaRPr b="1">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Linkability</a:t>
            </a:r>
            <a:endParaRPr b="1">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Identifiability</a:t>
            </a:r>
            <a:endParaRPr b="1">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Non-repudiation</a:t>
            </a:r>
            <a:endParaRPr b="1">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Detectability</a:t>
            </a:r>
            <a:endParaRPr b="1">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Disclose of information</a:t>
            </a:r>
            <a:endParaRPr b="1">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Unawareness</a:t>
            </a:r>
            <a:endParaRPr b="1">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Non-Compliance</a:t>
            </a:r>
            <a:endParaRPr b="1">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b="1" lang="en">
                <a:solidFill>
                  <a:schemeClr val="lt1"/>
                </a:solidFill>
                <a:latin typeface="Montserrat"/>
                <a:ea typeface="Montserrat"/>
                <a:cs typeface="Montserrat"/>
                <a:sym typeface="Montserrat"/>
              </a:rPr>
              <a:t>Define Mitigation Strategies</a:t>
            </a:r>
            <a:endParaRPr b="1">
              <a:solidFill>
                <a:schemeClr val="lt1"/>
              </a:solidFill>
              <a:latin typeface="Montserrat"/>
              <a:ea typeface="Montserrat"/>
              <a:cs typeface="Montserrat"/>
              <a:sym typeface="Montserrat"/>
            </a:endParaRPr>
          </a:p>
        </p:txBody>
      </p:sp>
      <p:sp>
        <p:nvSpPr>
          <p:cNvPr id="229" name="Google Shape;229;p46"/>
          <p:cNvSpPr txBox="1"/>
          <p:nvPr>
            <p:ph idx="6" type="title"/>
          </p:nvPr>
        </p:nvSpPr>
        <p:spPr>
          <a:xfrm>
            <a:off x="938500" y="445025"/>
            <a:ext cx="7253700" cy="10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Threat Modeling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7"/>
          <p:cNvSpPr txBox="1"/>
          <p:nvPr>
            <p:ph type="ctrTitle"/>
          </p:nvPr>
        </p:nvSpPr>
        <p:spPr>
          <a:xfrm>
            <a:off x="1850525" y="1157925"/>
            <a:ext cx="5442900" cy="260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META-DATA ARE IMPORTANT!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way they can moderate your location.</a:t>
            </a:r>
            <a:endParaRPr/>
          </a:p>
        </p:txBody>
      </p:sp>
      <p:sp>
        <p:nvSpPr>
          <p:cNvPr id="240" name="Google Shape;240;p48"/>
          <p:cNvSpPr txBox="1"/>
          <p:nvPr/>
        </p:nvSpPr>
        <p:spPr>
          <a:xfrm>
            <a:off x="1034300" y="1675025"/>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GPS</a:t>
            </a:r>
            <a:endParaRPr b="1">
              <a:solidFill>
                <a:schemeClr val="lt1"/>
              </a:solidFill>
              <a:latin typeface="Montserrat"/>
              <a:ea typeface="Montserrat"/>
              <a:cs typeface="Montserrat"/>
              <a:sym typeface="Montserrat"/>
            </a:endParaRPr>
          </a:p>
        </p:txBody>
      </p:sp>
      <p:sp>
        <p:nvSpPr>
          <p:cNvPr id="241" name="Google Shape;241;p48"/>
          <p:cNvSpPr txBox="1"/>
          <p:nvPr/>
        </p:nvSpPr>
        <p:spPr>
          <a:xfrm>
            <a:off x="1034300" y="2075213"/>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Cellular Network</a:t>
            </a:r>
            <a:endParaRPr b="1">
              <a:solidFill>
                <a:schemeClr val="lt1"/>
              </a:solidFill>
              <a:latin typeface="Montserrat"/>
              <a:ea typeface="Montserrat"/>
              <a:cs typeface="Montserrat"/>
              <a:sym typeface="Montserrat"/>
            </a:endParaRPr>
          </a:p>
        </p:txBody>
      </p:sp>
      <p:sp>
        <p:nvSpPr>
          <p:cNvPr id="242" name="Google Shape;242;p48"/>
          <p:cNvSpPr txBox="1"/>
          <p:nvPr/>
        </p:nvSpPr>
        <p:spPr>
          <a:xfrm>
            <a:off x="1034300" y="2475425"/>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Wifi </a:t>
            </a:r>
            <a:endParaRPr b="1">
              <a:solidFill>
                <a:schemeClr val="lt1"/>
              </a:solidFill>
              <a:latin typeface="Montserrat"/>
              <a:ea typeface="Montserrat"/>
              <a:cs typeface="Montserrat"/>
              <a:sym typeface="Montserrat"/>
            </a:endParaRPr>
          </a:p>
        </p:txBody>
      </p:sp>
      <p:sp>
        <p:nvSpPr>
          <p:cNvPr id="243" name="Google Shape;243;p48"/>
          <p:cNvSpPr txBox="1"/>
          <p:nvPr/>
        </p:nvSpPr>
        <p:spPr>
          <a:xfrm>
            <a:off x="1034300" y="2875625"/>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Bluetooth</a:t>
            </a:r>
            <a:r>
              <a:rPr b="1" lang="en">
                <a:solidFill>
                  <a:schemeClr val="lt1"/>
                </a:solidFill>
                <a:latin typeface="Montserrat"/>
                <a:ea typeface="Montserrat"/>
                <a:cs typeface="Montserrat"/>
                <a:sym typeface="Montserrat"/>
              </a:rPr>
              <a:t> </a:t>
            </a:r>
            <a:endParaRPr b="1">
              <a:solidFill>
                <a:schemeClr val="lt1"/>
              </a:solidFill>
              <a:latin typeface="Montserrat"/>
              <a:ea typeface="Montserrat"/>
              <a:cs typeface="Montserrat"/>
              <a:sym typeface="Montserrat"/>
            </a:endParaRPr>
          </a:p>
        </p:txBody>
      </p:sp>
      <p:sp>
        <p:nvSpPr>
          <p:cNvPr id="244" name="Google Shape;244;p48"/>
          <p:cNvSpPr txBox="1"/>
          <p:nvPr/>
        </p:nvSpPr>
        <p:spPr>
          <a:xfrm>
            <a:off x="1034300" y="3275825"/>
            <a:ext cx="58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Microphone</a:t>
            </a:r>
            <a:r>
              <a:rPr b="1" lang="en">
                <a:solidFill>
                  <a:schemeClr val="lt1"/>
                </a:solidFill>
                <a:latin typeface="Montserrat"/>
                <a:ea typeface="Montserrat"/>
                <a:cs typeface="Montserrat"/>
                <a:sym typeface="Montserrat"/>
              </a:rPr>
              <a:t> </a:t>
            </a:r>
            <a:endParaRPr b="1">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9"/>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endParaRPr/>
          </a:p>
        </p:txBody>
      </p:sp>
      <p:sp>
        <p:nvSpPr>
          <p:cNvPr id="250" name="Google Shape;250;p4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51" name="Google Shape;251;p49"/>
          <p:cNvSpPr txBox="1"/>
          <p:nvPr>
            <p:ph idx="1" type="subTitle"/>
          </p:nvPr>
        </p:nvSpPr>
        <p:spPr>
          <a:xfrm>
            <a:off x="3762675" y="3720650"/>
            <a:ext cx="30687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Thinks outside the box</a:t>
            </a:r>
            <a:endParaRPr/>
          </a:p>
        </p:txBody>
      </p:sp>
      <p:cxnSp>
        <p:nvCxnSpPr>
          <p:cNvPr id="252" name="Google Shape;252;p4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a:t>
            </a:r>
            <a:endParaRPr/>
          </a:p>
        </p:txBody>
      </p:sp>
      <p:cxnSp>
        <p:nvCxnSpPr>
          <p:cNvPr id="258" name="Google Shape;258;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9" name="Google Shape;259;p50"/>
          <p:cNvSpPr txBox="1"/>
          <p:nvPr>
            <p:ph type="title"/>
          </p:nvPr>
        </p:nvSpPr>
        <p:spPr>
          <a:xfrm>
            <a:off x="6086000" y="2640325"/>
            <a:ext cx="2447700" cy="68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Don’t trade your data for comfort</a:t>
            </a:r>
            <a:endParaRPr/>
          </a:p>
        </p:txBody>
      </p:sp>
      <p:sp>
        <p:nvSpPr>
          <p:cNvPr id="260" name="Google Shape;260;p50"/>
          <p:cNvSpPr txBox="1"/>
          <p:nvPr>
            <p:ph idx="1" type="subTitle"/>
          </p:nvPr>
        </p:nvSpPr>
        <p:spPr>
          <a:xfrm>
            <a:off x="6215659" y="34528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They are data mining you, don’t trade it.</a:t>
            </a:r>
            <a:endParaRPr/>
          </a:p>
        </p:txBody>
      </p:sp>
      <p:cxnSp>
        <p:nvCxnSpPr>
          <p:cNvPr id="261" name="Google Shape;261;p50"/>
          <p:cNvCxnSpPr/>
          <p:nvPr/>
        </p:nvCxnSpPr>
        <p:spPr>
          <a:xfrm>
            <a:off x="7078584"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2" name="Google Shape;262;p50"/>
          <p:cNvSpPr/>
          <p:nvPr/>
        </p:nvSpPr>
        <p:spPr>
          <a:xfrm>
            <a:off x="6872159" y="16833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0"/>
          <p:cNvSpPr txBox="1"/>
          <p:nvPr>
            <p:ph idx="5" type="title"/>
          </p:nvPr>
        </p:nvSpPr>
        <p:spPr>
          <a:xfrm>
            <a:off x="3170900" y="2640313"/>
            <a:ext cx="2915100" cy="68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Don’t trust 3rd party VPN provider</a:t>
            </a:r>
            <a:endParaRPr/>
          </a:p>
        </p:txBody>
      </p:sp>
      <p:sp>
        <p:nvSpPr>
          <p:cNvPr id="264" name="Google Shape;264;p50"/>
          <p:cNvSpPr txBox="1"/>
          <p:nvPr>
            <p:ph idx="6" type="subTitle"/>
          </p:nvPr>
        </p:nvSpPr>
        <p:spPr>
          <a:xfrm>
            <a:off x="3538509" y="34528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thing about </a:t>
            </a:r>
            <a:r>
              <a:rPr b="1" lang="en"/>
              <a:t>privacy</a:t>
            </a:r>
            <a:r>
              <a:rPr lang="en"/>
              <a:t> are bullshit. Your data are not safe.</a:t>
            </a:r>
            <a:endParaRPr/>
          </a:p>
        </p:txBody>
      </p:sp>
      <p:cxnSp>
        <p:nvCxnSpPr>
          <p:cNvPr id="265" name="Google Shape;265;p50"/>
          <p:cNvCxnSpPr/>
          <p:nvPr/>
        </p:nvCxnSpPr>
        <p:spPr>
          <a:xfrm>
            <a:off x="4436113"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6" name="Google Shape;266;p50"/>
          <p:cNvSpPr/>
          <p:nvPr/>
        </p:nvSpPr>
        <p:spPr>
          <a:xfrm>
            <a:off x="4212350" y="1683338"/>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0"/>
          <p:cNvSpPr txBox="1"/>
          <p:nvPr>
            <p:ph idx="5" type="title"/>
          </p:nvPr>
        </p:nvSpPr>
        <p:spPr>
          <a:xfrm>
            <a:off x="239663" y="2673475"/>
            <a:ext cx="3339000" cy="6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Review and revoke permission</a:t>
            </a:r>
            <a:endParaRPr/>
          </a:p>
        </p:txBody>
      </p:sp>
      <p:sp>
        <p:nvSpPr>
          <p:cNvPr id="268" name="Google Shape;268;p50"/>
          <p:cNvSpPr txBox="1"/>
          <p:nvPr>
            <p:ph idx="6" type="subTitle"/>
          </p:nvPr>
        </p:nvSpPr>
        <p:spPr>
          <a:xfrm>
            <a:off x="861359" y="34437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and revoke all permission that are unnecessary on your device.</a:t>
            </a:r>
            <a:endParaRPr/>
          </a:p>
        </p:txBody>
      </p:sp>
      <p:cxnSp>
        <p:nvCxnSpPr>
          <p:cNvPr id="269" name="Google Shape;269;p50"/>
          <p:cNvCxnSpPr/>
          <p:nvPr/>
        </p:nvCxnSpPr>
        <p:spPr>
          <a:xfrm>
            <a:off x="1758963" y="33797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70" name="Google Shape;270;p50"/>
          <p:cNvSpPr/>
          <p:nvPr/>
        </p:nvSpPr>
        <p:spPr>
          <a:xfrm>
            <a:off x="1552538" y="167877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 name="Google Shape;271;p50"/>
          <p:cNvGrpSpPr/>
          <p:nvPr/>
        </p:nvGrpSpPr>
        <p:grpSpPr>
          <a:xfrm>
            <a:off x="1699532" y="1835732"/>
            <a:ext cx="419278" cy="379820"/>
            <a:chOff x="6069423" y="2891892"/>
            <a:chExt cx="362321" cy="364231"/>
          </a:xfrm>
        </p:grpSpPr>
        <p:sp>
          <p:nvSpPr>
            <p:cNvPr id="272" name="Google Shape;272;p50"/>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0"/>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0"/>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0"/>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0"/>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0"/>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50"/>
          <p:cNvGrpSpPr/>
          <p:nvPr/>
        </p:nvGrpSpPr>
        <p:grpSpPr>
          <a:xfrm>
            <a:off x="4345013" y="1835740"/>
            <a:ext cx="419273" cy="379814"/>
            <a:chOff x="6577238" y="2457221"/>
            <a:chExt cx="332019" cy="310788"/>
          </a:xfrm>
        </p:grpSpPr>
        <p:sp>
          <p:nvSpPr>
            <p:cNvPr id="279" name="Google Shape;279;p50"/>
            <p:cNvSpPr/>
            <p:nvPr/>
          </p:nvSpPr>
          <p:spPr>
            <a:xfrm>
              <a:off x="6577238" y="2457221"/>
              <a:ext cx="332019" cy="310788"/>
            </a:xfrm>
            <a:custGeom>
              <a:rect b="b" l="l" r="r" t="t"/>
              <a:pathLst>
                <a:path extrusionOk="0" h="9764" w="10431">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0"/>
            <p:cNvSpPr/>
            <p:nvPr/>
          </p:nvSpPr>
          <p:spPr>
            <a:xfrm>
              <a:off x="6723529" y="2512542"/>
              <a:ext cx="38705" cy="39055"/>
            </a:xfrm>
            <a:custGeom>
              <a:rect b="b" l="l" r="r" t="t"/>
              <a:pathLst>
                <a:path extrusionOk="0" h="1227" w="1216">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0"/>
            <p:cNvSpPr/>
            <p:nvPr/>
          </p:nvSpPr>
          <p:spPr>
            <a:xfrm>
              <a:off x="6662893" y="2597050"/>
              <a:ext cx="169813" cy="108031"/>
            </a:xfrm>
            <a:custGeom>
              <a:rect b="b" l="l" r="r" t="t"/>
              <a:pathLst>
                <a:path extrusionOk="0" h="3394" w="5335">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0"/>
            <p:cNvSpPr/>
            <p:nvPr/>
          </p:nvSpPr>
          <p:spPr>
            <a:xfrm>
              <a:off x="6639402" y="2589188"/>
              <a:ext cx="32244" cy="31384"/>
            </a:xfrm>
            <a:custGeom>
              <a:rect b="b" l="l" r="r" t="t"/>
              <a:pathLst>
                <a:path extrusionOk="0" h="986" w="1013">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0"/>
            <p:cNvSpPr/>
            <p:nvPr/>
          </p:nvSpPr>
          <p:spPr>
            <a:xfrm>
              <a:off x="6820547" y="2673315"/>
              <a:ext cx="32244" cy="31034"/>
            </a:xfrm>
            <a:custGeom>
              <a:rect b="b" l="l" r="r" t="t"/>
              <a:pathLst>
                <a:path extrusionOk="0" h="975" w="1013">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0"/>
            <p:cNvSpPr/>
            <p:nvPr/>
          </p:nvSpPr>
          <p:spPr>
            <a:xfrm>
              <a:off x="6730341" y="2603607"/>
              <a:ext cx="32244" cy="31384"/>
            </a:xfrm>
            <a:custGeom>
              <a:rect b="b" l="l" r="r" t="t"/>
              <a:pathLst>
                <a:path extrusionOk="0" h="986" w="1013">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50"/>
          <p:cNvGrpSpPr/>
          <p:nvPr/>
        </p:nvGrpSpPr>
        <p:grpSpPr>
          <a:xfrm>
            <a:off x="6990490" y="1835752"/>
            <a:ext cx="419258" cy="379794"/>
            <a:chOff x="2770052" y="2009628"/>
            <a:chExt cx="327085" cy="277080"/>
          </a:xfrm>
        </p:grpSpPr>
        <p:sp>
          <p:nvSpPr>
            <p:cNvPr id="286" name="Google Shape;286;p50"/>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0"/>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a:t>
            </a:r>
            <a:endParaRPr/>
          </a:p>
        </p:txBody>
      </p:sp>
      <p:cxnSp>
        <p:nvCxnSpPr>
          <p:cNvPr id="293" name="Google Shape;293;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4" name="Google Shape;294;p51"/>
          <p:cNvSpPr txBox="1"/>
          <p:nvPr>
            <p:ph idx="5" type="title"/>
          </p:nvPr>
        </p:nvSpPr>
        <p:spPr>
          <a:xfrm>
            <a:off x="239675" y="2664875"/>
            <a:ext cx="3339000" cy="6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Stop treat your social network as your life</a:t>
            </a:r>
            <a:endParaRPr/>
          </a:p>
        </p:txBody>
      </p:sp>
      <p:sp>
        <p:nvSpPr>
          <p:cNvPr id="295" name="Google Shape;295;p51"/>
          <p:cNvSpPr txBox="1"/>
          <p:nvPr>
            <p:ph idx="6" type="subTitle"/>
          </p:nvPr>
        </p:nvSpPr>
        <p:spPr>
          <a:xfrm>
            <a:off x="861359" y="34437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Stop posting everything on the social media.</a:t>
            </a:r>
            <a:endParaRPr/>
          </a:p>
        </p:txBody>
      </p:sp>
      <p:cxnSp>
        <p:nvCxnSpPr>
          <p:cNvPr id="296" name="Google Shape;296;p51"/>
          <p:cNvCxnSpPr/>
          <p:nvPr/>
        </p:nvCxnSpPr>
        <p:spPr>
          <a:xfrm>
            <a:off x="1758963" y="33797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7" name="Google Shape;297;p51"/>
          <p:cNvSpPr/>
          <p:nvPr/>
        </p:nvSpPr>
        <p:spPr>
          <a:xfrm>
            <a:off x="1552538" y="167877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1"/>
          <p:cNvSpPr txBox="1"/>
          <p:nvPr>
            <p:ph idx="5" type="title"/>
          </p:nvPr>
        </p:nvSpPr>
        <p:spPr>
          <a:xfrm>
            <a:off x="3277913" y="2622625"/>
            <a:ext cx="2915100" cy="68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Using a secure passwords</a:t>
            </a:r>
            <a:endParaRPr/>
          </a:p>
        </p:txBody>
      </p:sp>
      <p:sp>
        <p:nvSpPr>
          <p:cNvPr id="299" name="Google Shape;299;p51"/>
          <p:cNvSpPr txBox="1"/>
          <p:nvPr>
            <p:ph idx="6" type="subTitle"/>
          </p:nvPr>
        </p:nvSpPr>
        <p:spPr>
          <a:xfrm>
            <a:off x="3645522" y="34437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Always change your password within 3-6 months. </a:t>
            </a:r>
            <a:endParaRPr/>
          </a:p>
        </p:txBody>
      </p:sp>
      <p:cxnSp>
        <p:nvCxnSpPr>
          <p:cNvPr id="300" name="Google Shape;300;p51"/>
          <p:cNvCxnSpPr/>
          <p:nvPr/>
        </p:nvCxnSpPr>
        <p:spPr>
          <a:xfrm>
            <a:off x="4543125" y="33797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1" name="Google Shape;301;p51"/>
          <p:cNvSpPr/>
          <p:nvPr/>
        </p:nvSpPr>
        <p:spPr>
          <a:xfrm>
            <a:off x="4336713" y="167877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51"/>
          <p:cNvGrpSpPr/>
          <p:nvPr/>
        </p:nvGrpSpPr>
        <p:grpSpPr>
          <a:xfrm>
            <a:off x="1689078" y="1889287"/>
            <a:ext cx="411535" cy="315587"/>
            <a:chOff x="3042703" y="1529137"/>
            <a:chExt cx="411535" cy="315587"/>
          </a:xfrm>
        </p:grpSpPr>
        <p:sp>
          <p:nvSpPr>
            <p:cNvPr id="303" name="Google Shape;303;p51"/>
            <p:cNvSpPr/>
            <p:nvPr/>
          </p:nvSpPr>
          <p:spPr>
            <a:xfrm>
              <a:off x="3042703" y="1529137"/>
              <a:ext cx="411535" cy="315587"/>
            </a:xfrm>
            <a:custGeom>
              <a:rect b="b" l="l" r="r" t="t"/>
              <a:pathLst>
                <a:path extrusionOk="0" h="9907" w="12919">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4" name="Google Shape;304;p51"/>
            <p:cNvSpPr/>
            <p:nvPr/>
          </p:nvSpPr>
          <p:spPr>
            <a:xfrm>
              <a:off x="3077967" y="1557965"/>
              <a:ext cx="12169" cy="12551"/>
            </a:xfrm>
            <a:custGeom>
              <a:rect b="b" l="l" r="r" t="t"/>
              <a:pathLst>
                <a:path extrusionOk="0" h="394" w="382">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5" name="Google Shape;305;p51"/>
            <p:cNvSpPr/>
            <p:nvPr/>
          </p:nvSpPr>
          <p:spPr>
            <a:xfrm>
              <a:off x="3099978" y="1557965"/>
              <a:ext cx="12551" cy="12551"/>
            </a:xfrm>
            <a:custGeom>
              <a:rect b="b" l="l" r="r" t="t"/>
              <a:pathLst>
                <a:path extrusionOk="0" h="394" w="394">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6" name="Google Shape;306;p51"/>
            <p:cNvSpPr/>
            <p:nvPr/>
          </p:nvSpPr>
          <p:spPr>
            <a:xfrm>
              <a:off x="3122341" y="1557965"/>
              <a:ext cx="12551" cy="12551"/>
            </a:xfrm>
            <a:custGeom>
              <a:rect b="b" l="l" r="r" t="t"/>
              <a:pathLst>
                <a:path extrusionOk="0" h="394" w="394">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7" name="Google Shape;307;p51"/>
            <p:cNvSpPr/>
            <p:nvPr/>
          </p:nvSpPr>
          <p:spPr>
            <a:xfrm>
              <a:off x="3342331" y="1557965"/>
              <a:ext cx="79669" cy="12551"/>
            </a:xfrm>
            <a:custGeom>
              <a:rect b="b" l="l" r="r" t="t"/>
              <a:pathLst>
                <a:path extrusionOk="0" h="394" w="2501">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8" name="Google Shape;308;p51"/>
            <p:cNvSpPr/>
            <p:nvPr/>
          </p:nvSpPr>
          <p:spPr>
            <a:xfrm>
              <a:off x="3306303" y="1557965"/>
              <a:ext cx="26949" cy="12551"/>
            </a:xfrm>
            <a:custGeom>
              <a:rect b="b" l="l" r="r" t="t"/>
              <a:pathLst>
                <a:path extrusionOk="0" h="394" w="846">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9" name="Google Shape;309;p51"/>
            <p:cNvSpPr/>
            <p:nvPr/>
          </p:nvSpPr>
          <p:spPr>
            <a:xfrm>
              <a:off x="3165217" y="1622822"/>
              <a:ext cx="166888" cy="121750"/>
            </a:xfrm>
            <a:custGeom>
              <a:rect b="b" l="l" r="r" t="t"/>
              <a:pathLst>
                <a:path extrusionOk="0" h="3822" w="5239">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0" name="Google Shape;310;p51"/>
            <p:cNvSpPr/>
            <p:nvPr/>
          </p:nvSpPr>
          <p:spPr>
            <a:xfrm>
              <a:off x="3222843" y="1657226"/>
              <a:ext cx="54281" cy="53612"/>
            </a:xfrm>
            <a:custGeom>
              <a:rect b="b" l="l" r="r" t="t"/>
              <a:pathLst>
                <a:path extrusionOk="0" h="1683" w="1704">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1" name="Google Shape;311;p51"/>
            <p:cNvSpPr/>
            <p:nvPr/>
          </p:nvSpPr>
          <p:spPr>
            <a:xfrm>
              <a:off x="3087459" y="1800700"/>
              <a:ext cx="160454" cy="12519"/>
            </a:xfrm>
            <a:custGeom>
              <a:rect b="b" l="l" r="r" t="t"/>
              <a:pathLst>
                <a:path extrusionOk="0" h="393" w="5037">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2" name="Google Shape;312;p51"/>
            <p:cNvSpPr/>
            <p:nvPr/>
          </p:nvSpPr>
          <p:spPr>
            <a:xfrm>
              <a:off x="3368866" y="1800318"/>
              <a:ext cx="43673" cy="12169"/>
            </a:xfrm>
            <a:custGeom>
              <a:rect b="b" l="l" r="r" t="t"/>
              <a:pathLst>
                <a:path extrusionOk="0" h="382" w="1371">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13" name="Google Shape;313;p51"/>
          <p:cNvSpPr txBox="1"/>
          <p:nvPr>
            <p:ph idx="5" type="title"/>
          </p:nvPr>
        </p:nvSpPr>
        <p:spPr>
          <a:xfrm>
            <a:off x="6027500" y="2640700"/>
            <a:ext cx="2328300" cy="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Using 2FA </a:t>
            </a:r>
            <a:endParaRPr/>
          </a:p>
        </p:txBody>
      </p:sp>
      <p:sp>
        <p:nvSpPr>
          <p:cNvPr id="314" name="Google Shape;314;p51"/>
          <p:cNvSpPr txBox="1"/>
          <p:nvPr>
            <p:ph idx="6" type="subTitle"/>
          </p:nvPr>
        </p:nvSpPr>
        <p:spPr>
          <a:xfrm>
            <a:off x="6158134" y="34437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2FA will add another security layer to your account. </a:t>
            </a:r>
            <a:endParaRPr/>
          </a:p>
        </p:txBody>
      </p:sp>
      <p:cxnSp>
        <p:nvCxnSpPr>
          <p:cNvPr id="315" name="Google Shape;315;p51"/>
          <p:cNvCxnSpPr/>
          <p:nvPr/>
        </p:nvCxnSpPr>
        <p:spPr>
          <a:xfrm>
            <a:off x="7055738" y="337974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6" name="Google Shape;316;p51"/>
          <p:cNvSpPr/>
          <p:nvPr/>
        </p:nvSpPr>
        <p:spPr>
          <a:xfrm>
            <a:off x="6849325" y="167877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51"/>
          <p:cNvGrpSpPr/>
          <p:nvPr/>
        </p:nvGrpSpPr>
        <p:grpSpPr>
          <a:xfrm>
            <a:off x="4438141" y="1867528"/>
            <a:ext cx="481780" cy="359096"/>
            <a:chOff x="1278299" y="2439293"/>
            <a:chExt cx="410829" cy="332343"/>
          </a:xfrm>
        </p:grpSpPr>
        <p:sp>
          <p:nvSpPr>
            <p:cNvPr id="318" name="Google Shape;318;p51"/>
            <p:cNvSpPr/>
            <p:nvPr/>
          </p:nvSpPr>
          <p:spPr>
            <a:xfrm>
              <a:off x="1360159" y="2510141"/>
              <a:ext cx="245963" cy="12540"/>
            </a:xfrm>
            <a:custGeom>
              <a:rect b="b" l="l" r="r" t="t"/>
              <a:pathLst>
                <a:path extrusionOk="0" h="394" w="7728">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1"/>
            <p:cNvSpPr/>
            <p:nvPr/>
          </p:nvSpPr>
          <p:spPr>
            <a:xfrm>
              <a:off x="1360159" y="2575706"/>
              <a:ext cx="245963" cy="12158"/>
            </a:xfrm>
            <a:custGeom>
              <a:rect b="b" l="l" r="r" t="t"/>
              <a:pathLst>
                <a:path extrusionOk="0" h="382" w="7728">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1"/>
            <p:cNvSpPr/>
            <p:nvPr/>
          </p:nvSpPr>
          <p:spPr>
            <a:xfrm>
              <a:off x="1437086" y="2618132"/>
              <a:ext cx="92873" cy="12540"/>
            </a:xfrm>
            <a:custGeom>
              <a:rect b="b" l="l" r="r" t="t"/>
              <a:pathLst>
                <a:path extrusionOk="0" h="394" w="2918">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1"/>
            <p:cNvSpPr/>
            <p:nvPr/>
          </p:nvSpPr>
          <p:spPr>
            <a:xfrm>
              <a:off x="1419295" y="2543115"/>
              <a:ext cx="186827" cy="12158"/>
            </a:xfrm>
            <a:custGeom>
              <a:rect b="b" l="l" r="r" t="t"/>
              <a:pathLst>
                <a:path extrusionOk="0" h="382" w="587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1"/>
            <p:cNvSpPr/>
            <p:nvPr/>
          </p:nvSpPr>
          <p:spPr>
            <a:xfrm>
              <a:off x="1360541" y="2543115"/>
              <a:ext cx="43604" cy="12158"/>
            </a:xfrm>
            <a:custGeom>
              <a:rect b="b" l="l" r="r" t="t"/>
              <a:pathLst>
                <a:path extrusionOk="0" h="382" w="137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1"/>
            <p:cNvSpPr/>
            <p:nvPr/>
          </p:nvSpPr>
          <p:spPr>
            <a:xfrm>
              <a:off x="1306721" y="2469211"/>
              <a:ext cx="353222" cy="228171"/>
            </a:xfrm>
            <a:custGeom>
              <a:rect b="b" l="l" r="r" t="t"/>
              <a:pathLst>
                <a:path extrusionOk="0" h="7169" w="11098">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1"/>
            <p:cNvSpPr/>
            <p:nvPr/>
          </p:nvSpPr>
          <p:spPr>
            <a:xfrm>
              <a:off x="1278299" y="2439293"/>
              <a:ext cx="410829" cy="332343"/>
            </a:xfrm>
            <a:custGeom>
              <a:rect b="b" l="l" r="r" t="t"/>
              <a:pathLst>
                <a:path extrusionOk="0" h="10442" w="12908">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1"/>
            <p:cNvSpPr/>
            <p:nvPr/>
          </p:nvSpPr>
          <p:spPr>
            <a:xfrm>
              <a:off x="1562519" y="2630640"/>
              <a:ext cx="74699" cy="74699"/>
            </a:xfrm>
            <a:custGeom>
              <a:rect b="b" l="l" r="r" t="t"/>
              <a:pathLst>
                <a:path extrusionOk="0" h="2347" w="2347">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51"/>
          <p:cNvGrpSpPr/>
          <p:nvPr/>
        </p:nvGrpSpPr>
        <p:grpSpPr>
          <a:xfrm>
            <a:off x="6950732" y="1822016"/>
            <a:ext cx="481792" cy="398110"/>
            <a:chOff x="7582302" y="1499934"/>
            <a:chExt cx="369133" cy="360411"/>
          </a:xfrm>
        </p:grpSpPr>
        <p:sp>
          <p:nvSpPr>
            <p:cNvPr id="327" name="Google Shape;327;p51"/>
            <p:cNvSpPr/>
            <p:nvPr/>
          </p:nvSpPr>
          <p:spPr>
            <a:xfrm>
              <a:off x="7582302" y="1499934"/>
              <a:ext cx="369133" cy="360411"/>
            </a:xfrm>
            <a:custGeom>
              <a:rect b="b" l="l" r="r" t="t"/>
              <a:pathLst>
                <a:path extrusionOk="0" h="11323" w="11597">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1"/>
            <p:cNvSpPr/>
            <p:nvPr/>
          </p:nvSpPr>
          <p:spPr>
            <a:xfrm>
              <a:off x="7850598" y="1634829"/>
              <a:ext cx="77729" cy="51214"/>
            </a:xfrm>
            <a:custGeom>
              <a:rect b="b" l="l" r="r" t="t"/>
              <a:pathLst>
                <a:path extrusionOk="0" h="1609" w="2442">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1"/>
            <p:cNvSpPr/>
            <p:nvPr/>
          </p:nvSpPr>
          <p:spPr>
            <a:xfrm>
              <a:off x="7753962" y="1635593"/>
              <a:ext cx="70917" cy="48541"/>
            </a:xfrm>
            <a:custGeom>
              <a:rect b="b" l="l" r="r" t="t"/>
              <a:pathLst>
                <a:path extrusionOk="0" h="1525" w="2228">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a:off x="7750174" y="1695465"/>
              <a:ext cx="180794" cy="31862"/>
            </a:xfrm>
            <a:custGeom>
              <a:rect b="b" l="l" r="r" t="t"/>
              <a:pathLst>
                <a:path extrusionOk="0" h="1001" w="568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a:off x="7613750" y="1535424"/>
              <a:ext cx="43225" cy="32371"/>
            </a:xfrm>
            <a:custGeom>
              <a:rect b="b" l="l" r="r" t="t"/>
              <a:pathLst>
                <a:path extrusionOk="0" h="1017" w="1358">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 for nerd</a:t>
            </a:r>
            <a:endParaRPr/>
          </a:p>
        </p:txBody>
      </p:sp>
      <p:cxnSp>
        <p:nvCxnSpPr>
          <p:cNvPr id="337" name="Google Shape;337;p5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8" name="Google Shape;338;p52"/>
          <p:cNvSpPr txBox="1"/>
          <p:nvPr>
            <p:ph type="title"/>
          </p:nvPr>
        </p:nvSpPr>
        <p:spPr>
          <a:xfrm>
            <a:off x="6180984"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FOSS</a:t>
            </a:r>
            <a:endParaRPr/>
          </a:p>
        </p:txBody>
      </p:sp>
      <p:sp>
        <p:nvSpPr>
          <p:cNvPr id="339" name="Google Shape;339;p52"/>
          <p:cNvSpPr txBox="1"/>
          <p:nvPr>
            <p:ph idx="1" type="subTitle"/>
          </p:nvPr>
        </p:nvSpPr>
        <p:spPr>
          <a:xfrm>
            <a:off x="6180975" y="3452875"/>
            <a:ext cx="2067000" cy="169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to proprietary software which can provide almost functionality but for free. Or decentralized application</a:t>
            </a:r>
            <a:endParaRPr/>
          </a:p>
        </p:txBody>
      </p:sp>
      <p:sp>
        <p:nvSpPr>
          <p:cNvPr id="340" name="Google Shape;340;p52"/>
          <p:cNvSpPr txBox="1"/>
          <p:nvPr>
            <p:ph idx="5" type="title"/>
          </p:nvPr>
        </p:nvSpPr>
        <p:spPr>
          <a:xfrm>
            <a:off x="896034"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SelfHost</a:t>
            </a:r>
            <a:endParaRPr/>
          </a:p>
        </p:txBody>
      </p:sp>
      <p:sp>
        <p:nvSpPr>
          <p:cNvPr id="341" name="Google Shape;341;p52"/>
          <p:cNvSpPr txBox="1"/>
          <p:nvPr>
            <p:ph idx="6" type="subTitle"/>
          </p:nvPr>
        </p:nvSpPr>
        <p:spPr>
          <a:xfrm>
            <a:off x="896034" y="34528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There are some alternatives SASS you can self-host to make sure all datas is in your own hand.</a:t>
            </a:r>
            <a:endParaRPr/>
          </a:p>
        </p:txBody>
      </p:sp>
      <p:cxnSp>
        <p:nvCxnSpPr>
          <p:cNvPr id="342" name="Google Shape;342;p52"/>
          <p:cNvCxnSpPr/>
          <p:nvPr/>
        </p:nvCxnSpPr>
        <p:spPr>
          <a:xfrm>
            <a:off x="7078584"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343" name="Google Shape;343;p52"/>
          <p:cNvCxnSpPr/>
          <p:nvPr/>
        </p:nvCxnSpPr>
        <p:spPr>
          <a:xfrm>
            <a:off x="1793638"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44" name="Google Shape;344;p52"/>
          <p:cNvSpPr/>
          <p:nvPr/>
        </p:nvSpPr>
        <p:spPr>
          <a:xfrm>
            <a:off x="1587238"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2"/>
          <p:cNvSpPr/>
          <p:nvPr/>
        </p:nvSpPr>
        <p:spPr>
          <a:xfrm>
            <a:off x="6872184"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52"/>
          <p:cNvGrpSpPr/>
          <p:nvPr/>
        </p:nvGrpSpPr>
        <p:grpSpPr>
          <a:xfrm>
            <a:off x="7051431" y="2017503"/>
            <a:ext cx="326106" cy="423908"/>
            <a:chOff x="3990517" y="3354173"/>
            <a:chExt cx="279559" cy="363402"/>
          </a:xfrm>
        </p:grpSpPr>
        <p:sp>
          <p:nvSpPr>
            <p:cNvPr id="347" name="Google Shape;347;p52"/>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2"/>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2"/>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52"/>
          <p:cNvGrpSpPr/>
          <p:nvPr/>
        </p:nvGrpSpPr>
        <p:grpSpPr>
          <a:xfrm>
            <a:off x="1708201" y="2015956"/>
            <a:ext cx="442673" cy="426992"/>
            <a:chOff x="1284212" y="1963766"/>
            <a:chExt cx="379489" cy="366046"/>
          </a:xfrm>
        </p:grpSpPr>
        <p:sp>
          <p:nvSpPr>
            <p:cNvPr id="351" name="Google Shape;351;p52"/>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2"/>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52"/>
          <p:cNvSpPr txBox="1"/>
          <p:nvPr>
            <p:ph idx="5" type="title"/>
          </p:nvPr>
        </p:nvSpPr>
        <p:spPr>
          <a:xfrm>
            <a:off x="3538509"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Don’t Pirate</a:t>
            </a:r>
            <a:endParaRPr/>
          </a:p>
        </p:txBody>
      </p:sp>
      <p:sp>
        <p:nvSpPr>
          <p:cNvPr id="354" name="Google Shape;354;p52"/>
          <p:cNvSpPr txBox="1"/>
          <p:nvPr>
            <p:ph idx="6" type="subTitle"/>
          </p:nvPr>
        </p:nvSpPr>
        <p:spPr>
          <a:xfrm>
            <a:off x="3538509" y="34528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you can’t afford a software find another one. Avoid pirate software at </a:t>
            </a:r>
            <a:r>
              <a:rPr lang="en"/>
              <a:t>any</a:t>
            </a:r>
            <a:r>
              <a:rPr lang="en"/>
              <a:t> time.</a:t>
            </a:r>
            <a:r>
              <a:rPr lang="en"/>
              <a:t> </a:t>
            </a:r>
            <a:endParaRPr/>
          </a:p>
        </p:txBody>
      </p:sp>
      <p:cxnSp>
        <p:nvCxnSpPr>
          <p:cNvPr id="355" name="Google Shape;355;p52"/>
          <p:cNvCxnSpPr/>
          <p:nvPr/>
        </p:nvCxnSpPr>
        <p:spPr>
          <a:xfrm>
            <a:off x="4436113"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56" name="Google Shape;356;p52"/>
          <p:cNvSpPr/>
          <p:nvPr/>
        </p:nvSpPr>
        <p:spPr>
          <a:xfrm>
            <a:off x="4229713"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2"/>
          <p:cNvSpPr/>
          <p:nvPr/>
        </p:nvSpPr>
        <p:spPr>
          <a:xfrm>
            <a:off x="4378825" y="2017501"/>
            <a:ext cx="386371" cy="423891"/>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3760325" y="2909600"/>
            <a:ext cx="3068700" cy="11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Tools</a:t>
            </a:r>
            <a:endParaRPr/>
          </a:p>
        </p:txBody>
      </p:sp>
      <p:sp>
        <p:nvSpPr>
          <p:cNvPr id="363" name="Google Shape;363;p53"/>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364" name="Google Shape;364;p53"/>
          <p:cNvSpPr txBox="1"/>
          <p:nvPr>
            <p:ph idx="1" type="subTitle"/>
          </p:nvPr>
        </p:nvSpPr>
        <p:spPr>
          <a:xfrm>
            <a:off x="3760325" y="4030675"/>
            <a:ext cx="30687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Nerded time !</a:t>
            </a:r>
            <a:endParaRPr/>
          </a:p>
        </p:txBody>
      </p:sp>
      <p:cxnSp>
        <p:nvCxnSpPr>
          <p:cNvPr id="365" name="Google Shape;365;p53"/>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4"/>
          <p:cNvSpPr txBox="1"/>
          <p:nvPr>
            <p:ph idx="1" type="subTitle"/>
          </p:nvPr>
        </p:nvSpPr>
        <p:spPr>
          <a:xfrm>
            <a:off x="938500" y="2161325"/>
            <a:ext cx="7253700" cy="222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https://www.privacytools.io/</a:t>
            </a:r>
            <a:endParaRPr/>
          </a:p>
          <a:p>
            <a:pPr indent="-342900" lvl="0" marL="457200" rtl="0" algn="l">
              <a:spcBef>
                <a:spcPts val="0"/>
              </a:spcBef>
              <a:spcAft>
                <a:spcPts val="0"/>
              </a:spcAft>
              <a:buSzPts val="1800"/>
              <a:buChar char="●"/>
            </a:pPr>
            <a:r>
              <a:rPr lang="en"/>
              <a:t>https://www.privacyguides.org/</a:t>
            </a:r>
            <a:endParaRPr/>
          </a:p>
          <a:p>
            <a:pPr indent="-342900" lvl="0" marL="457200" rtl="0" algn="l">
              <a:spcBef>
                <a:spcPts val="0"/>
              </a:spcBef>
              <a:spcAft>
                <a:spcPts val="0"/>
              </a:spcAft>
              <a:buSzPts val="1800"/>
              <a:buChar char="●"/>
            </a:pPr>
            <a:r>
              <a:rPr lang="en"/>
              <a:t>https://www.linddun.org/</a:t>
            </a:r>
            <a:endParaRPr/>
          </a:p>
        </p:txBody>
      </p:sp>
      <p:sp>
        <p:nvSpPr>
          <p:cNvPr id="371" name="Google Shape;371;p5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that super handy for </a:t>
            </a:r>
            <a:r>
              <a:rPr lang="en"/>
              <a:t>exercising your</a:t>
            </a:r>
            <a:r>
              <a:rPr lang="en"/>
              <a:t> privacy.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66" name="Google Shape;166;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lang="en"/>
              <a:t>Why you want to be private on online ? </a:t>
            </a:r>
            <a:endParaRPr/>
          </a:p>
          <a:p>
            <a:pPr indent="-301625" lvl="0" marL="457200" rtl="0" algn="l">
              <a:spcBef>
                <a:spcPts val="0"/>
              </a:spcBef>
              <a:spcAft>
                <a:spcPts val="0"/>
              </a:spcAft>
              <a:buClr>
                <a:schemeClr val="accent1"/>
              </a:buClr>
              <a:buSzPts val="1150"/>
              <a:buFont typeface="Montserrat ExtraBold"/>
              <a:buAutoNum type="arabicPeriod"/>
            </a:pPr>
            <a:r>
              <a:rPr lang="en"/>
              <a:t>What is Privacy?</a:t>
            </a:r>
            <a:endParaRPr/>
          </a:p>
          <a:p>
            <a:pPr indent="-301625" lvl="0" marL="457200" rtl="0" algn="l">
              <a:spcBef>
                <a:spcPts val="0"/>
              </a:spcBef>
              <a:spcAft>
                <a:spcPts val="0"/>
              </a:spcAft>
              <a:buClr>
                <a:schemeClr val="accent1"/>
              </a:buClr>
              <a:buSzPts val="1150"/>
              <a:buFont typeface="Montserrat ExtraBold"/>
              <a:buAutoNum type="arabicPeriod"/>
            </a:pPr>
            <a:r>
              <a:rPr lang="en"/>
              <a:t>How you can achieve privacy online.</a:t>
            </a:r>
            <a:endParaRPr/>
          </a:p>
          <a:p>
            <a:pPr indent="-301625" lvl="0" marL="457200" rtl="0" algn="l">
              <a:spcBef>
                <a:spcPts val="0"/>
              </a:spcBef>
              <a:spcAft>
                <a:spcPts val="0"/>
              </a:spcAft>
              <a:buClr>
                <a:schemeClr val="accent1"/>
              </a:buClr>
              <a:buSzPts val="1150"/>
              <a:buFont typeface="Montserrat ExtraBold"/>
              <a:buAutoNum type="arabicPeriod"/>
            </a:pPr>
            <a:r>
              <a:rPr lang="en"/>
              <a:t>The tools &amp; what do I use ? </a:t>
            </a:r>
            <a:endParaRPr/>
          </a:p>
          <a:p>
            <a:pPr indent="0" lvl="0" marL="137160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167" name="Google Shape;167;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5"/>
          <p:cNvSpPr txBox="1"/>
          <p:nvPr>
            <p:ph type="title"/>
          </p:nvPr>
        </p:nvSpPr>
        <p:spPr>
          <a:xfrm>
            <a:off x="3760325" y="2909600"/>
            <a:ext cx="3068700" cy="11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tools do I use?</a:t>
            </a:r>
            <a:endParaRPr/>
          </a:p>
        </p:txBody>
      </p:sp>
      <p:sp>
        <p:nvSpPr>
          <p:cNvPr id="377" name="Google Shape;377;p55"/>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378" name="Google Shape;378;p55"/>
          <p:cNvSpPr txBox="1"/>
          <p:nvPr>
            <p:ph idx="1" type="subTitle"/>
          </p:nvPr>
        </p:nvSpPr>
        <p:spPr>
          <a:xfrm>
            <a:off x="3760325" y="4030675"/>
            <a:ext cx="30687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Nerded time !</a:t>
            </a:r>
            <a:endParaRPr/>
          </a:p>
        </p:txBody>
      </p:sp>
      <p:cxnSp>
        <p:nvCxnSpPr>
          <p:cNvPr id="379" name="Google Shape;379;p55"/>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I use ?</a:t>
            </a:r>
            <a:endParaRPr/>
          </a:p>
        </p:txBody>
      </p:sp>
      <p:pic>
        <p:nvPicPr>
          <p:cNvPr id="385" name="Google Shape;385;p56"/>
          <p:cNvPicPr preferRelativeResize="0"/>
          <p:nvPr/>
        </p:nvPicPr>
        <p:blipFill>
          <a:blip r:embed="rId3">
            <a:alphaModFix/>
          </a:blip>
          <a:stretch>
            <a:fillRect/>
          </a:stretch>
        </p:blipFill>
        <p:spPr>
          <a:xfrm>
            <a:off x="1048450" y="2324775"/>
            <a:ext cx="2067000" cy="863075"/>
          </a:xfrm>
          <a:prstGeom prst="rect">
            <a:avLst/>
          </a:prstGeom>
          <a:noFill/>
          <a:ln>
            <a:noFill/>
          </a:ln>
        </p:spPr>
      </p:pic>
      <p:pic>
        <p:nvPicPr>
          <p:cNvPr id="386" name="Google Shape;386;p56"/>
          <p:cNvPicPr preferRelativeResize="0"/>
          <p:nvPr/>
        </p:nvPicPr>
        <p:blipFill>
          <a:blip r:embed="rId4">
            <a:alphaModFix/>
          </a:blip>
          <a:stretch>
            <a:fillRect/>
          </a:stretch>
        </p:blipFill>
        <p:spPr>
          <a:xfrm>
            <a:off x="3538500" y="2324774"/>
            <a:ext cx="2067000" cy="863075"/>
          </a:xfrm>
          <a:prstGeom prst="rect">
            <a:avLst/>
          </a:prstGeom>
          <a:noFill/>
          <a:ln>
            <a:noFill/>
          </a:ln>
        </p:spPr>
      </p:pic>
      <p:pic>
        <p:nvPicPr>
          <p:cNvPr id="387" name="Google Shape;387;p56"/>
          <p:cNvPicPr preferRelativeResize="0"/>
          <p:nvPr/>
        </p:nvPicPr>
        <p:blipFill>
          <a:blip r:embed="rId5">
            <a:alphaModFix/>
          </a:blip>
          <a:stretch>
            <a:fillRect/>
          </a:stretch>
        </p:blipFill>
        <p:spPr>
          <a:xfrm>
            <a:off x="6028550" y="2324777"/>
            <a:ext cx="2067001" cy="863075"/>
          </a:xfrm>
          <a:prstGeom prst="rect">
            <a:avLst/>
          </a:prstGeom>
          <a:noFill/>
          <a:ln>
            <a:noFill/>
          </a:ln>
        </p:spPr>
      </p:pic>
      <p:pic>
        <p:nvPicPr>
          <p:cNvPr id="388" name="Google Shape;388;p56"/>
          <p:cNvPicPr preferRelativeResize="0"/>
          <p:nvPr/>
        </p:nvPicPr>
        <p:blipFill>
          <a:blip r:embed="rId6">
            <a:alphaModFix/>
          </a:blip>
          <a:stretch>
            <a:fillRect/>
          </a:stretch>
        </p:blipFill>
        <p:spPr>
          <a:xfrm>
            <a:off x="1048450" y="3831252"/>
            <a:ext cx="2066999" cy="863075"/>
          </a:xfrm>
          <a:prstGeom prst="rect">
            <a:avLst/>
          </a:prstGeom>
          <a:noFill/>
          <a:ln>
            <a:noFill/>
          </a:ln>
        </p:spPr>
      </p:pic>
      <p:sp>
        <p:nvSpPr>
          <p:cNvPr id="389" name="Google Shape;389;p56"/>
          <p:cNvSpPr txBox="1"/>
          <p:nvPr/>
        </p:nvSpPr>
        <p:spPr>
          <a:xfrm>
            <a:off x="1048450" y="3474050"/>
            <a:ext cx="20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Use at your own risk</a:t>
            </a:r>
            <a:endParaRPr>
              <a:solidFill>
                <a:schemeClr val="lt1"/>
              </a:solidFill>
              <a:latin typeface="Montserrat"/>
              <a:ea typeface="Montserrat"/>
              <a:cs typeface="Montserrat"/>
              <a:sym typeface="Montserrat"/>
            </a:endParaRPr>
          </a:p>
        </p:txBody>
      </p:sp>
      <p:pic>
        <p:nvPicPr>
          <p:cNvPr id="390" name="Google Shape;390;p56"/>
          <p:cNvPicPr preferRelativeResize="0"/>
          <p:nvPr/>
        </p:nvPicPr>
        <p:blipFill>
          <a:blip r:embed="rId7">
            <a:alphaModFix/>
          </a:blip>
          <a:stretch>
            <a:fillRect/>
          </a:stretch>
        </p:blipFill>
        <p:spPr>
          <a:xfrm>
            <a:off x="3538503" y="3962179"/>
            <a:ext cx="2067000" cy="601220"/>
          </a:xfrm>
          <a:prstGeom prst="rect">
            <a:avLst/>
          </a:prstGeom>
          <a:noFill/>
          <a:ln>
            <a:noFill/>
          </a:ln>
        </p:spPr>
      </p:pic>
      <p:pic>
        <p:nvPicPr>
          <p:cNvPr id="391" name="Google Shape;391;p56"/>
          <p:cNvPicPr preferRelativeResize="0"/>
          <p:nvPr/>
        </p:nvPicPr>
        <p:blipFill>
          <a:blip r:embed="rId8">
            <a:alphaModFix/>
          </a:blip>
          <a:stretch>
            <a:fillRect/>
          </a:stretch>
        </p:blipFill>
        <p:spPr>
          <a:xfrm>
            <a:off x="6028550" y="3681436"/>
            <a:ext cx="2067000" cy="1162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I use ?</a:t>
            </a:r>
            <a:endParaRPr/>
          </a:p>
        </p:txBody>
      </p:sp>
      <p:pic>
        <p:nvPicPr>
          <p:cNvPr id="397" name="Google Shape;397;p57"/>
          <p:cNvPicPr preferRelativeResize="0"/>
          <p:nvPr/>
        </p:nvPicPr>
        <p:blipFill>
          <a:blip r:embed="rId3">
            <a:alphaModFix/>
          </a:blip>
          <a:stretch>
            <a:fillRect/>
          </a:stretch>
        </p:blipFill>
        <p:spPr>
          <a:xfrm>
            <a:off x="1048450" y="2312650"/>
            <a:ext cx="2067000" cy="1046550"/>
          </a:xfrm>
          <a:prstGeom prst="rect">
            <a:avLst/>
          </a:prstGeom>
          <a:noFill/>
          <a:ln>
            <a:noFill/>
          </a:ln>
        </p:spPr>
      </p:pic>
      <p:pic>
        <p:nvPicPr>
          <p:cNvPr id="398" name="Google Shape;398;p57"/>
          <p:cNvPicPr preferRelativeResize="0"/>
          <p:nvPr/>
        </p:nvPicPr>
        <p:blipFill>
          <a:blip r:embed="rId4">
            <a:alphaModFix/>
          </a:blip>
          <a:stretch>
            <a:fillRect/>
          </a:stretch>
        </p:blipFill>
        <p:spPr>
          <a:xfrm>
            <a:off x="3441775" y="2312650"/>
            <a:ext cx="2854927" cy="1046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58"/>
          <p:cNvSpPr txBox="1"/>
          <p:nvPr>
            <p:ph type="ctrTitle"/>
          </p:nvPr>
        </p:nvSpPr>
        <p:spPr>
          <a:xfrm>
            <a:off x="1157400" y="1376100"/>
            <a:ext cx="6829200" cy="290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Make A </a:t>
            </a:r>
            <a:r>
              <a:rPr b="0" lang="en"/>
              <a:t>SUPER-DUPER-ULTRA-MEGA-HYPER</a:t>
            </a:r>
            <a:r>
              <a:rPr lang="en"/>
              <a:t> Strong Master Password?</a:t>
            </a:r>
            <a:endParaRPr/>
          </a:p>
        </p:txBody>
      </p:sp>
      <p:cxnSp>
        <p:nvCxnSpPr>
          <p:cNvPr id="404" name="Google Shape;404;p58"/>
          <p:cNvCxnSpPr/>
          <p:nvPr/>
        </p:nvCxnSpPr>
        <p:spPr>
          <a:xfrm>
            <a:off x="3190500" y="13366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59"/>
          <p:cNvSpPr txBox="1"/>
          <p:nvPr>
            <p:ph type="ctrTitle"/>
          </p:nvPr>
        </p:nvSpPr>
        <p:spPr>
          <a:xfrm>
            <a:off x="1157400" y="1376100"/>
            <a:ext cx="6829200" cy="290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Privacy is not there by default !</a:t>
            </a:r>
            <a:endParaRPr/>
          </a:p>
        </p:txBody>
      </p:sp>
      <p:cxnSp>
        <p:nvCxnSpPr>
          <p:cNvPr id="410" name="Google Shape;410;p59"/>
          <p:cNvCxnSpPr/>
          <p:nvPr/>
        </p:nvCxnSpPr>
        <p:spPr>
          <a:xfrm>
            <a:off x="3190500" y="13366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416" name="Google Shape;416;p60"/>
          <p:cNvSpPr txBox="1"/>
          <p:nvPr/>
        </p:nvSpPr>
        <p:spPr>
          <a:xfrm>
            <a:off x="938500" y="1528600"/>
            <a:ext cx="6096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ontserrat"/>
              <a:buChar char="●"/>
            </a:pPr>
            <a:r>
              <a:rPr lang="en" u="sng">
                <a:solidFill>
                  <a:schemeClr val="hlink"/>
                </a:solidFill>
                <a:latin typeface="Montserrat"/>
                <a:ea typeface="Montserrat"/>
                <a:cs typeface="Montserrat"/>
                <a:sym typeface="Montserrat"/>
                <a:hlinkClick r:id="rId3"/>
              </a:rPr>
              <a:t>https://www.youtube.com/watch?v=6AXkJ3dot2s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https://www.youtube.com/watch?v=mz8-xeE7_I0</a:t>
            </a:r>
            <a:endParaRPr>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ph type="title"/>
          </p:nvPr>
        </p:nvSpPr>
        <p:spPr>
          <a:xfrm>
            <a:off x="2062800" y="1542250"/>
            <a:ext cx="5018400" cy="149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THANK YOU FOR LISTENING !</a:t>
            </a:r>
            <a:endParaRPr sz="4000"/>
          </a:p>
        </p:txBody>
      </p:sp>
      <p:pic>
        <p:nvPicPr>
          <p:cNvPr id="422" name="Google Shape;422;p61"/>
          <p:cNvPicPr preferRelativeResize="0"/>
          <p:nvPr/>
        </p:nvPicPr>
        <p:blipFill>
          <a:blip r:embed="rId3">
            <a:alphaModFix/>
          </a:blip>
          <a:stretch>
            <a:fillRect/>
          </a:stretch>
        </p:blipFill>
        <p:spPr>
          <a:xfrm>
            <a:off x="115800" y="2817850"/>
            <a:ext cx="2667929" cy="17979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3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74" name="Google Shape;174;p38"/>
          <p:cNvPicPr preferRelativeResize="0"/>
          <p:nvPr/>
        </p:nvPicPr>
        <p:blipFill>
          <a:blip r:embed="rId3">
            <a:alphaModFix/>
          </a:blip>
          <a:stretch>
            <a:fillRect/>
          </a:stretch>
        </p:blipFill>
        <p:spPr>
          <a:xfrm>
            <a:off x="2642409" y="43725"/>
            <a:ext cx="3859133"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9"/>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does it matter if I have nothing to hide ?</a:t>
            </a:r>
            <a:endParaRPr/>
          </a:p>
        </p:txBody>
      </p:sp>
      <p:sp>
        <p:nvSpPr>
          <p:cNvPr id="180" name="Google Shape;180;p39"/>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0"/>
          <p:cNvSpPr txBox="1"/>
          <p:nvPr>
            <p:ph type="title"/>
          </p:nvPr>
        </p:nvSpPr>
        <p:spPr>
          <a:xfrm>
            <a:off x="2062800" y="2416750"/>
            <a:ext cx="5018400" cy="90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 using Youtube and Linkedin and Instragram !!!</a:t>
            </a:r>
            <a:endParaRPr/>
          </a:p>
        </p:txBody>
      </p:sp>
      <p:sp>
        <p:nvSpPr>
          <p:cNvPr id="186" name="Google Shape;186;p40"/>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I Just Kill everything that I just said ???????</a:t>
            </a:r>
            <a:endParaRPr/>
          </a:p>
        </p:txBody>
      </p:sp>
      <p:pic>
        <p:nvPicPr>
          <p:cNvPr id="187" name="Google Shape;187;p40"/>
          <p:cNvPicPr preferRelativeResize="0"/>
          <p:nvPr/>
        </p:nvPicPr>
        <p:blipFill>
          <a:blip r:embed="rId3">
            <a:alphaModFix/>
          </a:blip>
          <a:stretch>
            <a:fillRect/>
          </a:stretch>
        </p:blipFill>
        <p:spPr>
          <a:xfrm>
            <a:off x="2525075" y="367050"/>
            <a:ext cx="4093842" cy="1833700"/>
          </a:xfrm>
          <a:prstGeom prst="rect">
            <a:avLst/>
          </a:prstGeom>
          <a:noFill/>
          <a:ln>
            <a:noFill/>
          </a:ln>
        </p:spPr>
      </p:pic>
      <p:pic>
        <p:nvPicPr>
          <p:cNvPr id="188" name="Google Shape;188;p40"/>
          <p:cNvPicPr preferRelativeResize="0"/>
          <p:nvPr/>
        </p:nvPicPr>
        <p:blipFill>
          <a:blip r:embed="rId4">
            <a:alphaModFix/>
          </a:blip>
          <a:stretch>
            <a:fillRect/>
          </a:stretch>
        </p:blipFill>
        <p:spPr>
          <a:xfrm>
            <a:off x="3138415" y="1138150"/>
            <a:ext cx="2867176" cy="2867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400"/>
                                        <p:tgtEl>
                                          <p:spTgt spid="1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1"/>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a:t>
            </a:r>
            <a:endParaRPr/>
          </a:p>
        </p:txBody>
      </p:sp>
      <p:sp>
        <p:nvSpPr>
          <p:cNvPr id="194" name="Google Shape;194;p41"/>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95" name="Google Shape;195;p41"/>
          <p:cNvSpPr txBox="1"/>
          <p:nvPr>
            <p:ph idx="1" type="subTitle"/>
          </p:nvPr>
        </p:nvSpPr>
        <p:spPr>
          <a:xfrm>
            <a:off x="3762675" y="3720650"/>
            <a:ext cx="30687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you want to be private while surfing website and using online service? </a:t>
            </a:r>
            <a:endParaRPr/>
          </a:p>
        </p:txBody>
      </p:sp>
      <p:cxnSp>
        <p:nvCxnSpPr>
          <p:cNvPr id="196" name="Google Shape;196;p41"/>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2"/>
          <p:cNvSpPr txBox="1"/>
          <p:nvPr>
            <p:ph idx="4" type="title"/>
          </p:nvPr>
        </p:nvSpPr>
        <p:spPr>
          <a:xfrm>
            <a:off x="1457100" y="2230200"/>
            <a:ext cx="6308100" cy="68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u="sng">
                <a:solidFill>
                  <a:schemeClr val="hlink"/>
                </a:solidFill>
                <a:hlinkClick r:id="rId3"/>
              </a:rPr>
              <a:t>Why Privacy Matter?</a:t>
            </a:r>
            <a:endParaRPr sz="4000"/>
          </a:p>
        </p:txBody>
      </p:sp>
      <p:cxnSp>
        <p:nvCxnSpPr>
          <p:cNvPr id="202" name="Google Shape;202;p42"/>
          <p:cNvCxnSpPr/>
          <p:nvPr/>
        </p:nvCxnSpPr>
        <p:spPr>
          <a:xfrm>
            <a:off x="4450349" y="2204435"/>
            <a:ext cx="3216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3"/>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They already have my data so why should I care ?</a:t>
            </a:r>
            <a:endParaRPr/>
          </a:p>
        </p:txBody>
      </p:sp>
      <p:sp>
        <p:nvSpPr>
          <p:cNvPr id="208" name="Google Shape;208;p43"/>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4"/>
          <p:cNvSpPr txBox="1"/>
          <p:nvPr>
            <p:ph type="title"/>
          </p:nvPr>
        </p:nvSpPr>
        <p:spPr>
          <a:xfrm>
            <a:off x="3760325" y="2775138"/>
            <a:ext cx="3068700" cy="12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Privacy</a:t>
            </a:r>
            <a:r>
              <a:rPr lang="en"/>
              <a:t>?</a:t>
            </a:r>
            <a:endParaRPr/>
          </a:p>
        </p:txBody>
      </p:sp>
      <p:sp>
        <p:nvSpPr>
          <p:cNvPr id="214" name="Google Shape;214;p44"/>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15" name="Google Shape;215;p44"/>
          <p:cNvSpPr txBox="1"/>
          <p:nvPr>
            <p:ph idx="1" type="subTitle"/>
          </p:nvPr>
        </p:nvSpPr>
        <p:spPr>
          <a:xfrm>
            <a:off x="3760325" y="3960363"/>
            <a:ext cx="3068700" cy="7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Thinks outside the box</a:t>
            </a:r>
            <a:endParaRPr/>
          </a:p>
        </p:txBody>
      </p:sp>
      <p:cxnSp>
        <p:nvCxnSpPr>
          <p:cNvPr id="216" name="Google Shape;216;p44"/>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